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1"/>
  </p:notesMasterIdLst>
  <p:sldIdLst>
    <p:sldId id="256" r:id="rId2"/>
    <p:sldId id="257" r:id="rId3"/>
    <p:sldId id="259" r:id="rId4"/>
    <p:sldId id="258" r:id="rId5"/>
    <p:sldId id="260" r:id="rId6"/>
    <p:sldId id="261" r:id="rId7"/>
    <p:sldId id="262" r:id="rId8"/>
    <p:sldId id="263" r:id="rId9"/>
    <p:sldId id="264" r:id="rId10"/>
    <p:sldId id="266" r:id="rId11"/>
    <p:sldId id="268" r:id="rId12"/>
    <p:sldId id="265" r:id="rId13"/>
    <p:sldId id="270" r:id="rId14"/>
    <p:sldId id="269" r:id="rId15"/>
    <p:sldId id="271" r:id="rId16"/>
    <p:sldId id="267" r:id="rId17"/>
    <p:sldId id="274" r:id="rId18"/>
    <p:sldId id="276" r:id="rId19"/>
    <p:sldId id="278"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815"/>
    <p:restoredTop sz="94719"/>
  </p:normalViewPr>
  <p:slideViewPr>
    <p:cSldViewPr snapToGrid="0" snapToObjects="1">
      <p:cViewPr>
        <p:scale>
          <a:sx n="138" d="100"/>
          <a:sy n="138" d="100"/>
        </p:scale>
        <p:origin x="1456" y="3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B463ACF-AABD-2347-8593-F47F3F52EA6C}" type="datetimeFigureOut">
              <a:rPr lang="en-US" smtClean="0"/>
              <a:t>1/14/21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149579C-B5E8-0E42-854A-0AA7B389972E}" type="slidenum">
              <a:rPr lang="en-US" smtClean="0"/>
              <a:t>‹#›</a:t>
            </a:fld>
            <a:endParaRPr lang="en-US"/>
          </a:p>
        </p:txBody>
      </p:sp>
    </p:spTree>
    <p:extLst>
      <p:ext uri="{BB962C8B-B14F-4D97-AF65-F5344CB8AC3E}">
        <p14:creationId xmlns:p14="http://schemas.microsoft.com/office/powerpoint/2010/main" val="41571289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149579C-B5E8-0E42-854A-0AA7B389972E}" type="slidenum">
              <a:rPr lang="en-US" smtClean="0"/>
              <a:t>9</a:t>
            </a:fld>
            <a:endParaRPr lang="en-US"/>
          </a:p>
        </p:txBody>
      </p:sp>
    </p:spTree>
    <p:extLst>
      <p:ext uri="{BB962C8B-B14F-4D97-AF65-F5344CB8AC3E}">
        <p14:creationId xmlns:p14="http://schemas.microsoft.com/office/powerpoint/2010/main" val="31722320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149579C-B5E8-0E42-854A-0AA7B389972E}" type="slidenum">
              <a:rPr lang="en-US" smtClean="0"/>
              <a:t>11</a:t>
            </a:fld>
            <a:endParaRPr lang="en-US"/>
          </a:p>
        </p:txBody>
      </p:sp>
    </p:spTree>
    <p:extLst>
      <p:ext uri="{BB962C8B-B14F-4D97-AF65-F5344CB8AC3E}">
        <p14:creationId xmlns:p14="http://schemas.microsoft.com/office/powerpoint/2010/main" val="3510978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25AAA3-AA0A-FC4C-B800-FC8840D5913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818163F-64E4-E84A-AAF3-392A39BA3BA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0480E38-D70B-6E41-98DC-AB817A46AB33}"/>
              </a:ext>
            </a:extLst>
          </p:cNvPr>
          <p:cNvSpPr>
            <a:spLocks noGrp="1"/>
          </p:cNvSpPr>
          <p:nvPr>
            <p:ph type="dt" sz="half" idx="10"/>
          </p:nvPr>
        </p:nvSpPr>
        <p:spPr/>
        <p:txBody>
          <a:bodyPr/>
          <a:lstStyle/>
          <a:p>
            <a:fld id="{2B629413-320D-E445-A798-09CF28AB75D4}" type="datetimeFigureOut">
              <a:rPr lang="en-US" smtClean="0"/>
              <a:t>1/14/21</a:t>
            </a:fld>
            <a:endParaRPr lang="en-US"/>
          </a:p>
        </p:txBody>
      </p:sp>
      <p:sp>
        <p:nvSpPr>
          <p:cNvPr id="5" name="Footer Placeholder 4">
            <a:extLst>
              <a:ext uri="{FF2B5EF4-FFF2-40B4-BE49-F238E27FC236}">
                <a16:creationId xmlns:a16="http://schemas.microsoft.com/office/drawing/2014/main" id="{9D3CC78B-68B4-6D44-9444-7973C26E1D5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FB0FF6E-972D-CD47-BBE5-E0A73F010BDE}"/>
              </a:ext>
            </a:extLst>
          </p:cNvPr>
          <p:cNvSpPr>
            <a:spLocks noGrp="1"/>
          </p:cNvSpPr>
          <p:nvPr>
            <p:ph type="sldNum" sz="quarter" idx="12"/>
          </p:nvPr>
        </p:nvSpPr>
        <p:spPr/>
        <p:txBody>
          <a:bodyPr/>
          <a:lstStyle/>
          <a:p>
            <a:fld id="{D9D1E898-6E34-744D-B0BD-33EAA1EF6058}" type="slidenum">
              <a:rPr lang="en-US" smtClean="0"/>
              <a:t>‹#›</a:t>
            </a:fld>
            <a:endParaRPr lang="en-US"/>
          </a:p>
        </p:txBody>
      </p:sp>
    </p:spTree>
    <p:extLst>
      <p:ext uri="{BB962C8B-B14F-4D97-AF65-F5344CB8AC3E}">
        <p14:creationId xmlns:p14="http://schemas.microsoft.com/office/powerpoint/2010/main" val="18208686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05C95F-9AAA-6C43-BFB1-4FA35A743DB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4B48F56-9331-C443-AE6C-485CE7F846A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5F58FEA-1C56-0346-A485-F035760EE230}"/>
              </a:ext>
            </a:extLst>
          </p:cNvPr>
          <p:cNvSpPr>
            <a:spLocks noGrp="1"/>
          </p:cNvSpPr>
          <p:nvPr>
            <p:ph type="dt" sz="half" idx="10"/>
          </p:nvPr>
        </p:nvSpPr>
        <p:spPr/>
        <p:txBody>
          <a:bodyPr/>
          <a:lstStyle/>
          <a:p>
            <a:fld id="{2B629413-320D-E445-A798-09CF28AB75D4}" type="datetimeFigureOut">
              <a:rPr lang="en-US" smtClean="0"/>
              <a:t>1/14/21</a:t>
            </a:fld>
            <a:endParaRPr lang="en-US"/>
          </a:p>
        </p:txBody>
      </p:sp>
      <p:sp>
        <p:nvSpPr>
          <p:cNvPr id="5" name="Footer Placeholder 4">
            <a:extLst>
              <a:ext uri="{FF2B5EF4-FFF2-40B4-BE49-F238E27FC236}">
                <a16:creationId xmlns:a16="http://schemas.microsoft.com/office/drawing/2014/main" id="{36C4E186-4590-6F40-A4A8-92A9291CC12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87A1B9D-57F0-2547-A64B-FC2AEA586060}"/>
              </a:ext>
            </a:extLst>
          </p:cNvPr>
          <p:cNvSpPr>
            <a:spLocks noGrp="1"/>
          </p:cNvSpPr>
          <p:nvPr>
            <p:ph type="sldNum" sz="quarter" idx="12"/>
          </p:nvPr>
        </p:nvSpPr>
        <p:spPr/>
        <p:txBody>
          <a:bodyPr/>
          <a:lstStyle/>
          <a:p>
            <a:fld id="{D9D1E898-6E34-744D-B0BD-33EAA1EF6058}" type="slidenum">
              <a:rPr lang="en-US" smtClean="0"/>
              <a:t>‹#›</a:t>
            </a:fld>
            <a:endParaRPr lang="en-US"/>
          </a:p>
        </p:txBody>
      </p:sp>
    </p:spTree>
    <p:extLst>
      <p:ext uri="{BB962C8B-B14F-4D97-AF65-F5344CB8AC3E}">
        <p14:creationId xmlns:p14="http://schemas.microsoft.com/office/powerpoint/2010/main" val="20259042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E9E63B9-134E-EA4E-A047-692BEB9414C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03FCC2C-296F-3B4A-87A4-617076F40B9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794E0B5-60F5-4C49-8C67-C335101BBBC9}"/>
              </a:ext>
            </a:extLst>
          </p:cNvPr>
          <p:cNvSpPr>
            <a:spLocks noGrp="1"/>
          </p:cNvSpPr>
          <p:nvPr>
            <p:ph type="dt" sz="half" idx="10"/>
          </p:nvPr>
        </p:nvSpPr>
        <p:spPr/>
        <p:txBody>
          <a:bodyPr/>
          <a:lstStyle/>
          <a:p>
            <a:fld id="{2B629413-320D-E445-A798-09CF28AB75D4}" type="datetimeFigureOut">
              <a:rPr lang="en-US" smtClean="0"/>
              <a:t>1/14/21</a:t>
            </a:fld>
            <a:endParaRPr lang="en-US"/>
          </a:p>
        </p:txBody>
      </p:sp>
      <p:sp>
        <p:nvSpPr>
          <p:cNvPr id="5" name="Footer Placeholder 4">
            <a:extLst>
              <a:ext uri="{FF2B5EF4-FFF2-40B4-BE49-F238E27FC236}">
                <a16:creationId xmlns:a16="http://schemas.microsoft.com/office/drawing/2014/main" id="{42FB3E34-D608-904D-84C1-F702DED6217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3F820AE-5ED7-F141-B730-E9080C20CA32}"/>
              </a:ext>
            </a:extLst>
          </p:cNvPr>
          <p:cNvSpPr>
            <a:spLocks noGrp="1"/>
          </p:cNvSpPr>
          <p:nvPr>
            <p:ph type="sldNum" sz="quarter" idx="12"/>
          </p:nvPr>
        </p:nvSpPr>
        <p:spPr/>
        <p:txBody>
          <a:bodyPr/>
          <a:lstStyle/>
          <a:p>
            <a:fld id="{D9D1E898-6E34-744D-B0BD-33EAA1EF6058}" type="slidenum">
              <a:rPr lang="en-US" smtClean="0"/>
              <a:t>‹#›</a:t>
            </a:fld>
            <a:endParaRPr lang="en-US"/>
          </a:p>
        </p:txBody>
      </p:sp>
    </p:spTree>
    <p:extLst>
      <p:ext uri="{BB962C8B-B14F-4D97-AF65-F5344CB8AC3E}">
        <p14:creationId xmlns:p14="http://schemas.microsoft.com/office/powerpoint/2010/main" val="4411009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1DF5F1-EE5C-DE40-ADEA-77F304D517B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2FDA56D-4DDF-EF4F-96F9-072EE8B24C4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827BDC0-824C-C041-A6D6-2AA694E7CF85}"/>
              </a:ext>
            </a:extLst>
          </p:cNvPr>
          <p:cNvSpPr>
            <a:spLocks noGrp="1"/>
          </p:cNvSpPr>
          <p:nvPr>
            <p:ph type="dt" sz="half" idx="10"/>
          </p:nvPr>
        </p:nvSpPr>
        <p:spPr/>
        <p:txBody>
          <a:bodyPr/>
          <a:lstStyle/>
          <a:p>
            <a:fld id="{2B629413-320D-E445-A798-09CF28AB75D4}" type="datetimeFigureOut">
              <a:rPr lang="en-US" smtClean="0"/>
              <a:t>1/14/21</a:t>
            </a:fld>
            <a:endParaRPr lang="en-US"/>
          </a:p>
        </p:txBody>
      </p:sp>
      <p:sp>
        <p:nvSpPr>
          <p:cNvPr id="5" name="Footer Placeholder 4">
            <a:extLst>
              <a:ext uri="{FF2B5EF4-FFF2-40B4-BE49-F238E27FC236}">
                <a16:creationId xmlns:a16="http://schemas.microsoft.com/office/drawing/2014/main" id="{C5F27F3D-2493-1448-8FF5-4A638B16F10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1835FA6-B56E-1D46-A101-7EE98B419A65}"/>
              </a:ext>
            </a:extLst>
          </p:cNvPr>
          <p:cNvSpPr>
            <a:spLocks noGrp="1"/>
          </p:cNvSpPr>
          <p:nvPr>
            <p:ph type="sldNum" sz="quarter" idx="12"/>
          </p:nvPr>
        </p:nvSpPr>
        <p:spPr/>
        <p:txBody>
          <a:bodyPr/>
          <a:lstStyle/>
          <a:p>
            <a:fld id="{D9D1E898-6E34-744D-B0BD-33EAA1EF6058}" type="slidenum">
              <a:rPr lang="en-US" smtClean="0"/>
              <a:t>‹#›</a:t>
            </a:fld>
            <a:endParaRPr lang="en-US"/>
          </a:p>
        </p:txBody>
      </p:sp>
    </p:spTree>
    <p:extLst>
      <p:ext uri="{BB962C8B-B14F-4D97-AF65-F5344CB8AC3E}">
        <p14:creationId xmlns:p14="http://schemas.microsoft.com/office/powerpoint/2010/main" val="30726692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464E8E-7BA2-5448-9D37-2123EB27F85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A9F26E3-2763-B845-92E5-0B550DE6DD5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C14E1F6-75BD-E243-AB51-E7AAC6D6AA10}"/>
              </a:ext>
            </a:extLst>
          </p:cNvPr>
          <p:cNvSpPr>
            <a:spLocks noGrp="1"/>
          </p:cNvSpPr>
          <p:nvPr>
            <p:ph type="dt" sz="half" idx="10"/>
          </p:nvPr>
        </p:nvSpPr>
        <p:spPr/>
        <p:txBody>
          <a:bodyPr/>
          <a:lstStyle/>
          <a:p>
            <a:fld id="{2B629413-320D-E445-A798-09CF28AB75D4}" type="datetimeFigureOut">
              <a:rPr lang="en-US" smtClean="0"/>
              <a:t>1/14/21</a:t>
            </a:fld>
            <a:endParaRPr lang="en-US"/>
          </a:p>
        </p:txBody>
      </p:sp>
      <p:sp>
        <p:nvSpPr>
          <p:cNvPr id="5" name="Footer Placeholder 4">
            <a:extLst>
              <a:ext uri="{FF2B5EF4-FFF2-40B4-BE49-F238E27FC236}">
                <a16:creationId xmlns:a16="http://schemas.microsoft.com/office/drawing/2014/main" id="{FBCE0BF3-C7B4-2D4C-8032-736857ED158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FE74B3-B017-8745-8082-2B8C7CBE7334}"/>
              </a:ext>
            </a:extLst>
          </p:cNvPr>
          <p:cNvSpPr>
            <a:spLocks noGrp="1"/>
          </p:cNvSpPr>
          <p:nvPr>
            <p:ph type="sldNum" sz="quarter" idx="12"/>
          </p:nvPr>
        </p:nvSpPr>
        <p:spPr/>
        <p:txBody>
          <a:bodyPr/>
          <a:lstStyle/>
          <a:p>
            <a:fld id="{D9D1E898-6E34-744D-B0BD-33EAA1EF6058}" type="slidenum">
              <a:rPr lang="en-US" smtClean="0"/>
              <a:t>‹#›</a:t>
            </a:fld>
            <a:endParaRPr lang="en-US"/>
          </a:p>
        </p:txBody>
      </p:sp>
    </p:spTree>
    <p:extLst>
      <p:ext uri="{BB962C8B-B14F-4D97-AF65-F5344CB8AC3E}">
        <p14:creationId xmlns:p14="http://schemas.microsoft.com/office/powerpoint/2010/main" val="14288178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64CB5C-0AD0-BE45-95CD-DFB55932DE0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CFC72E1-D1A4-7042-83ED-468945208CD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732841C-FC21-F24B-BE49-F24C2D8E448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6BFE54D-2EE1-3047-8815-A68B58E6D61F}"/>
              </a:ext>
            </a:extLst>
          </p:cNvPr>
          <p:cNvSpPr>
            <a:spLocks noGrp="1"/>
          </p:cNvSpPr>
          <p:nvPr>
            <p:ph type="dt" sz="half" idx="10"/>
          </p:nvPr>
        </p:nvSpPr>
        <p:spPr/>
        <p:txBody>
          <a:bodyPr/>
          <a:lstStyle/>
          <a:p>
            <a:fld id="{2B629413-320D-E445-A798-09CF28AB75D4}" type="datetimeFigureOut">
              <a:rPr lang="en-US" smtClean="0"/>
              <a:t>1/14/21</a:t>
            </a:fld>
            <a:endParaRPr lang="en-US"/>
          </a:p>
        </p:txBody>
      </p:sp>
      <p:sp>
        <p:nvSpPr>
          <p:cNvPr id="6" name="Footer Placeholder 5">
            <a:extLst>
              <a:ext uri="{FF2B5EF4-FFF2-40B4-BE49-F238E27FC236}">
                <a16:creationId xmlns:a16="http://schemas.microsoft.com/office/drawing/2014/main" id="{C992FDD6-9C53-684A-8391-FCAC1242123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BCE61F6-F432-4D42-A709-BBDA1E390A0F}"/>
              </a:ext>
            </a:extLst>
          </p:cNvPr>
          <p:cNvSpPr>
            <a:spLocks noGrp="1"/>
          </p:cNvSpPr>
          <p:nvPr>
            <p:ph type="sldNum" sz="quarter" idx="12"/>
          </p:nvPr>
        </p:nvSpPr>
        <p:spPr/>
        <p:txBody>
          <a:bodyPr/>
          <a:lstStyle/>
          <a:p>
            <a:fld id="{D9D1E898-6E34-744D-B0BD-33EAA1EF6058}" type="slidenum">
              <a:rPr lang="en-US" smtClean="0"/>
              <a:t>‹#›</a:t>
            </a:fld>
            <a:endParaRPr lang="en-US"/>
          </a:p>
        </p:txBody>
      </p:sp>
    </p:spTree>
    <p:extLst>
      <p:ext uri="{BB962C8B-B14F-4D97-AF65-F5344CB8AC3E}">
        <p14:creationId xmlns:p14="http://schemas.microsoft.com/office/powerpoint/2010/main" val="4847019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36BA67-EFD4-074E-9008-07F47CE1495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854448B-6AB9-1845-97E1-A7C3D43CF30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3837734-9771-C540-8C3F-44F8BE80893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DF4FB0B-A0AD-3941-AA6F-7904BB0BD30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4E9FDE8-7037-D54C-9A5D-9F8AA80C656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76124B1-966D-2444-BD90-96CB473BC68A}"/>
              </a:ext>
            </a:extLst>
          </p:cNvPr>
          <p:cNvSpPr>
            <a:spLocks noGrp="1"/>
          </p:cNvSpPr>
          <p:nvPr>
            <p:ph type="dt" sz="half" idx="10"/>
          </p:nvPr>
        </p:nvSpPr>
        <p:spPr/>
        <p:txBody>
          <a:bodyPr/>
          <a:lstStyle/>
          <a:p>
            <a:fld id="{2B629413-320D-E445-A798-09CF28AB75D4}" type="datetimeFigureOut">
              <a:rPr lang="en-US" smtClean="0"/>
              <a:t>1/14/21</a:t>
            </a:fld>
            <a:endParaRPr lang="en-US"/>
          </a:p>
        </p:txBody>
      </p:sp>
      <p:sp>
        <p:nvSpPr>
          <p:cNvPr id="8" name="Footer Placeholder 7">
            <a:extLst>
              <a:ext uri="{FF2B5EF4-FFF2-40B4-BE49-F238E27FC236}">
                <a16:creationId xmlns:a16="http://schemas.microsoft.com/office/drawing/2014/main" id="{C0E2C870-8331-B14F-9A85-F973D87036B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2103189-D3A5-4445-AAC3-D71231C4CE74}"/>
              </a:ext>
            </a:extLst>
          </p:cNvPr>
          <p:cNvSpPr>
            <a:spLocks noGrp="1"/>
          </p:cNvSpPr>
          <p:nvPr>
            <p:ph type="sldNum" sz="quarter" idx="12"/>
          </p:nvPr>
        </p:nvSpPr>
        <p:spPr/>
        <p:txBody>
          <a:bodyPr/>
          <a:lstStyle/>
          <a:p>
            <a:fld id="{D9D1E898-6E34-744D-B0BD-33EAA1EF6058}" type="slidenum">
              <a:rPr lang="en-US" smtClean="0"/>
              <a:t>‹#›</a:t>
            </a:fld>
            <a:endParaRPr lang="en-US"/>
          </a:p>
        </p:txBody>
      </p:sp>
    </p:spTree>
    <p:extLst>
      <p:ext uri="{BB962C8B-B14F-4D97-AF65-F5344CB8AC3E}">
        <p14:creationId xmlns:p14="http://schemas.microsoft.com/office/powerpoint/2010/main" val="14531799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E27EED-5346-8C46-AEB5-C7A025A84D7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7D18BDD-ED2B-BB4F-9DA8-242837182E14}"/>
              </a:ext>
            </a:extLst>
          </p:cNvPr>
          <p:cNvSpPr>
            <a:spLocks noGrp="1"/>
          </p:cNvSpPr>
          <p:nvPr>
            <p:ph type="dt" sz="half" idx="10"/>
          </p:nvPr>
        </p:nvSpPr>
        <p:spPr/>
        <p:txBody>
          <a:bodyPr/>
          <a:lstStyle/>
          <a:p>
            <a:fld id="{2B629413-320D-E445-A798-09CF28AB75D4}" type="datetimeFigureOut">
              <a:rPr lang="en-US" smtClean="0"/>
              <a:t>1/14/21</a:t>
            </a:fld>
            <a:endParaRPr lang="en-US"/>
          </a:p>
        </p:txBody>
      </p:sp>
      <p:sp>
        <p:nvSpPr>
          <p:cNvPr id="4" name="Footer Placeholder 3">
            <a:extLst>
              <a:ext uri="{FF2B5EF4-FFF2-40B4-BE49-F238E27FC236}">
                <a16:creationId xmlns:a16="http://schemas.microsoft.com/office/drawing/2014/main" id="{82A532C3-B9C1-A04F-84AA-9DE0111F8B0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78C4A42-6209-5B49-897A-2133DBE77F75}"/>
              </a:ext>
            </a:extLst>
          </p:cNvPr>
          <p:cNvSpPr>
            <a:spLocks noGrp="1"/>
          </p:cNvSpPr>
          <p:nvPr>
            <p:ph type="sldNum" sz="quarter" idx="12"/>
          </p:nvPr>
        </p:nvSpPr>
        <p:spPr/>
        <p:txBody>
          <a:bodyPr/>
          <a:lstStyle/>
          <a:p>
            <a:fld id="{D9D1E898-6E34-744D-B0BD-33EAA1EF6058}" type="slidenum">
              <a:rPr lang="en-US" smtClean="0"/>
              <a:t>‹#›</a:t>
            </a:fld>
            <a:endParaRPr lang="en-US"/>
          </a:p>
        </p:txBody>
      </p:sp>
    </p:spTree>
    <p:extLst>
      <p:ext uri="{BB962C8B-B14F-4D97-AF65-F5344CB8AC3E}">
        <p14:creationId xmlns:p14="http://schemas.microsoft.com/office/powerpoint/2010/main" val="35455396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A369A58-D1DB-934A-AB50-A84D42C563BD}"/>
              </a:ext>
            </a:extLst>
          </p:cNvPr>
          <p:cNvSpPr>
            <a:spLocks noGrp="1"/>
          </p:cNvSpPr>
          <p:nvPr>
            <p:ph type="dt" sz="half" idx="10"/>
          </p:nvPr>
        </p:nvSpPr>
        <p:spPr/>
        <p:txBody>
          <a:bodyPr/>
          <a:lstStyle/>
          <a:p>
            <a:fld id="{2B629413-320D-E445-A798-09CF28AB75D4}" type="datetimeFigureOut">
              <a:rPr lang="en-US" smtClean="0"/>
              <a:t>1/14/21</a:t>
            </a:fld>
            <a:endParaRPr lang="en-US"/>
          </a:p>
        </p:txBody>
      </p:sp>
      <p:sp>
        <p:nvSpPr>
          <p:cNvPr id="3" name="Footer Placeholder 2">
            <a:extLst>
              <a:ext uri="{FF2B5EF4-FFF2-40B4-BE49-F238E27FC236}">
                <a16:creationId xmlns:a16="http://schemas.microsoft.com/office/drawing/2014/main" id="{C4EFB804-4B30-2A41-8C48-4C163DAFD70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ADBB411-600F-E24F-B57E-A1ECFC2391BE}"/>
              </a:ext>
            </a:extLst>
          </p:cNvPr>
          <p:cNvSpPr>
            <a:spLocks noGrp="1"/>
          </p:cNvSpPr>
          <p:nvPr>
            <p:ph type="sldNum" sz="quarter" idx="12"/>
          </p:nvPr>
        </p:nvSpPr>
        <p:spPr/>
        <p:txBody>
          <a:bodyPr/>
          <a:lstStyle/>
          <a:p>
            <a:fld id="{D9D1E898-6E34-744D-B0BD-33EAA1EF6058}" type="slidenum">
              <a:rPr lang="en-US" smtClean="0"/>
              <a:t>‹#›</a:t>
            </a:fld>
            <a:endParaRPr lang="en-US"/>
          </a:p>
        </p:txBody>
      </p:sp>
    </p:spTree>
    <p:extLst>
      <p:ext uri="{BB962C8B-B14F-4D97-AF65-F5344CB8AC3E}">
        <p14:creationId xmlns:p14="http://schemas.microsoft.com/office/powerpoint/2010/main" val="5126227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97B5A-E90A-A944-BD71-EB28E91DCA5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CF93BA2-37A3-4544-89A5-3FE0FB4877C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552C657-4458-8542-9862-3ADCF6A4BA9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8A4A1F6-BC79-AC45-A4DB-5B51633C7A87}"/>
              </a:ext>
            </a:extLst>
          </p:cNvPr>
          <p:cNvSpPr>
            <a:spLocks noGrp="1"/>
          </p:cNvSpPr>
          <p:nvPr>
            <p:ph type="dt" sz="half" idx="10"/>
          </p:nvPr>
        </p:nvSpPr>
        <p:spPr/>
        <p:txBody>
          <a:bodyPr/>
          <a:lstStyle/>
          <a:p>
            <a:fld id="{2B629413-320D-E445-A798-09CF28AB75D4}" type="datetimeFigureOut">
              <a:rPr lang="en-US" smtClean="0"/>
              <a:t>1/14/21</a:t>
            </a:fld>
            <a:endParaRPr lang="en-US"/>
          </a:p>
        </p:txBody>
      </p:sp>
      <p:sp>
        <p:nvSpPr>
          <p:cNvPr id="6" name="Footer Placeholder 5">
            <a:extLst>
              <a:ext uri="{FF2B5EF4-FFF2-40B4-BE49-F238E27FC236}">
                <a16:creationId xmlns:a16="http://schemas.microsoft.com/office/drawing/2014/main" id="{F4CE05B7-6927-CA4A-A9F7-9AB8D301DFD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64DB677-36DE-7948-AAAE-8151DF7E217C}"/>
              </a:ext>
            </a:extLst>
          </p:cNvPr>
          <p:cNvSpPr>
            <a:spLocks noGrp="1"/>
          </p:cNvSpPr>
          <p:nvPr>
            <p:ph type="sldNum" sz="quarter" idx="12"/>
          </p:nvPr>
        </p:nvSpPr>
        <p:spPr/>
        <p:txBody>
          <a:bodyPr/>
          <a:lstStyle/>
          <a:p>
            <a:fld id="{D9D1E898-6E34-744D-B0BD-33EAA1EF6058}" type="slidenum">
              <a:rPr lang="en-US" smtClean="0"/>
              <a:t>‹#›</a:t>
            </a:fld>
            <a:endParaRPr lang="en-US"/>
          </a:p>
        </p:txBody>
      </p:sp>
    </p:spTree>
    <p:extLst>
      <p:ext uri="{BB962C8B-B14F-4D97-AF65-F5344CB8AC3E}">
        <p14:creationId xmlns:p14="http://schemas.microsoft.com/office/powerpoint/2010/main" val="42786112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DB45DE-D787-1642-869C-403F59FE56E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C9961BC-B24A-284D-9A38-6E1D1521922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2F4A034-84B8-6940-BB43-BD000F92641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78C9DC4-D78C-EF49-AAA4-246F774E7D31}"/>
              </a:ext>
            </a:extLst>
          </p:cNvPr>
          <p:cNvSpPr>
            <a:spLocks noGrp="1"/>
          </p:cNvSpPr>
          <p:nvPr>
            <p:ph type="dt" sz="half" idx="10"/>
          </p:nvPr>
        </p:nvSpPr>
        <p:spPr/>
        <p:txBody>
          <a:bodyPr/>
          <a:lstStyle/>
          <a:p>
            <a:fld id="{2B629413-320D-E445-A798-09CF28AB75D4}" type="datetimeFigureOut">
              <a:rPr lang="en-US" smtClean="0"/>
              <a:t>1/14/21</a:t>
            </a:fld>
            <a:endParaRPr lang="en-US"/>
          </a:p>
        </p:txBody>
      </p:sp>
      <p:sp>
        <p:nvSpPr>
          <p:cNvPr id="6" name="Footer Placeholder 5">
            <a:extLst>
              <a:ext uri="{FF2B5EF4-FFF2-40B4-BE49-F238E27FC236}">
                <a16:creationId xmlns:a16="http://schemas.microsoft.com/office/drawing/2014/main" id="{DC8EA6CC-235E-A644-91E1-D9BA7F63AE4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C5CF35A-BF99-3346-9ED0-4C0FF3D49E2C}"/>
              </a:ext>
            </a:extLst>
          </p:cNvPr>
          <p:cNvSpPr>
            <a:spLocks noGrp="1"/>
          </p:cNvSpPr>
          <p:nvPr>
            <p:ph type="sldNum" sz="quarter" idx="12"/>
          </p:nvPr>
        </p:nvSpPr>
        <p:spPr/>
        <p:txBody>
          <a:bodyPr/>
          <a:lstStyle/>
          <a:p>
            <a:fld id="{D9D1E898-6E34-744D-B0BD-33EAA1EF6058}" type="slidenum">
              <a:rPr lang="en-US" smtClean="0"/>
              <a:t>‹#›</a:t>
            </a:fld>
            <a:endParaRPr lang="en-US"/>
          </a:p>
        </p:txBody>
      </p:sp>
    </p:spTree>
    <p:extLst>
      <p:ext uri="{BB962C8B-B14F-4D97-AF65-F5344CB8AC3E}">
        <p14:creationId xmlns:p14="http://schemas.microsoft.com/office/powerpoint/2010/main" val="22045908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C0381F3-D9EB-F94B-9458-55D4CA2BB09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0517AE6-D258-3248-801A-26A15AEA311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3B3A68D-2C2B-F040-93C0-2198D3DB550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B629413-320D-E445-A798-09CF28AB75D4}" type="datetimeFigureOut">
              <a:rPr lang="en-US" smtClean="0"/>
              <a:t>1/14/21</a:t>
            </a:fld>
            <a:endParaRPr lang="en-US"/>
          </a:p>
        </p:txBody>
      </p:sp>
      <p:sp>
        <p:nvSpPr>
          <p:cNvPr id="5" name="Footer Placeholder 4">
            <a:extLst>
              <a:ext uri="{FF2B5EF4-FFF2-40B4-BE49-F238E27FC236}">
                <a16:creationId xmlns:a16="http://schemas.microsoft.com/office/drawing/2014/main" id="{E60AA3AA-2AD8-754C-8111-6A755BC9E1D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5342D4C-3BE4-6644-A914-6AB61E78744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9D1E898-6E34-744D-B0BD-33EAA1EF6058}" type="slidenum">
              <a:rPr lang="en-US" smtClean="0"/>
              <a:t>‹#›</a:t>
            </a:fld>
            <a:endParaRPr lang="en-US"/>
          </a:p>
        </p:txBody>
      </p:sp>
    </p:spTree>
    <p:extLst>
      <p:ext uri="{BB962C8B-B14F-4D97-AF65-F5344CB8AC3E}">
        <p14:creationId xmlns:p14="http://schemas.microsoft.com/office/powerpoint/2010/main" val="11036681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tinyurl.com/yxz9llyu" TargetMode="Externa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tiff"/></Relationships>
</file>

<file path=ppt/slides/_rels/slide10.xml.rels><?xml version="1.0" encoding="UTF-8" standalone="yes"?>
<Relationships xmlns="http://schemas.openxmlformats.org/package/2006/relationships"><Relationship Id="rId3" Type="http://schemas.openxmlformats.org/officeDocument/2006/relationships/hyperlink" Target="https://tinyurl.com/yxz9llyu" TargetMode="External"/><Relationship Id="rId2" Type="http://schemas.openxmlformats.org/officeDocument/2006/relationships/hyperlink" Target="https://github.com/hawn-lab/workshops_UW_Seattle"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tinyurl.com/yxz9llyu"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hyperlink" Target="https://tinyurl.com/yxz9llyu" TargetMode="External"/><Relationship Id="rId2" Type="http://schemas.openxmlformats.org/officeDocument/2006/relationships/hyperlink" Target="https://github.com/EDUCE-UBC/workshops/pulls"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desktop.github.com/" TargetMode="External"/><Relationship Id="rId1" Type="http://schemas.openxmlformats.org/officeDocument/2006/relationships/slideLayout" Target="../slideLayouts/slideLayout2.xml"/><Relationship Id="rId4" Type="http://schemas.openxmlformats.org/officeDocument/2006/relationships/hyperlink" Target="https://tinyurl.com/yxz9llyu"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https://tinyurl.com/yxz9llyu" TargetMode="External"/><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tinyurl.com/yxz9llyu"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docs.github.com/en/free-pro-team@latest/education/teach-and-learn-with-github-education/apply-for-an-educator-or-researcher-discount" TargetMode="External"/><Relationship Id="rId2" Type="http://schemas.openxmlformats.org/officeDocument/2006/relationships/hyperlink" Target="https://git-lfs.github.com/" TargetMode="External"/><Relationship Id="rId1" Type="http://schemas.openxmlformats.org/officeDocument/2006/relationships/slideLayout" Target="../slideLayouts/slideLayout2.xml"/><Relationship Id="rId4" Type="http://schemas.openxmlformats.org/officeDocument/2006/relationships/hyperlink" Target="https://tinyurl.com/yxz9llyu"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hyperlink" Target="https://tinyurl.com/yxz9llyu" TargetMode="Externa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wcarpentry.github.io/git-novice/" TargetMode="External"/><Relationship Id="rId2" Type="http://schemas.openxmlformats.org/officeDocument/2006/relationships/hyperlink" Target="https://github.com/EDUCE-UBC/workshops/tree/master/R/reproducible_research" TargetMode="External"/><Relationship Id="rId1" Type="http://schemas.openxmlformats.org/officeDocument/2006/relationships/slideLayout" Target="../slideLayouts/slideLayout7.xml"/><Relationship Id="rId6" Type="http://schemas.openxmlformats.org/officeDocument/2006/relationships/hyperlink" Target="https://docs.github.com/en" TargetMode="External"/><Relationship Id="rId5" Type="http://schemas.openxmlformats.org/officeDocument/2006/relationships/hyperlink" Target="https://www.atlassian.com/git/tutorials" TargetMode="External"/><Relationship Id="rId4" Type="http://schemas.openxmlformats.org/officeDocument/2006/relationships/hyperlink" Target="https://happygitwithr.com/" TargetMode="External"/></Relationships>
</file>

<file path=ppt/slides/_rels/slide2.xml.rels><?xml version="1.0" encoding="UTF-8" standalone="yes"?>
<Relationships xmlns="http://schemas.openxmlformats.org/package/2006/relationships"><Relationship Id="rId2" Type="http://schemas.openxmlformats.org/officeDocument/2006/relationships/hyperlink" Target="https://tinyurl.com/yxz9llyu"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s://tinyurl.com/yxz9llyu"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hyperlink" Target="https://tinyurl.com/yxz9llyu"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hyperlink" Target="https://tinyurl.com/yxz9llyu"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tinyurl.com/yxz9llyu" TargetMode="External"/><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hyperlink" Target="https://tinyurl.com/yxz9llyu" TargetMode="External"/><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tinyurl.com/yxz9llyu" TargetMode="External"/><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tinyurl.com/yxz9llyu"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71597E-FE34-0347-B398-3ED03595F08D}"/>
              </a:ext>
            </a:extLst>
          </p:cNvPr>
          <p:cNvSpPr>
            <a:spLocks noGrp="1"/>
          </p:cNvSpPr>
          <p:nvPr>
            <p:ph type="ctrTitle"/>
          </p:nvPr>
        </p:nvSpPr>
        <p:spPr>
          <a:xfrm>
            <a:off x="1524000" y="937942"/>
            <a:ext cx="9144000" cy="2387600"/>
          </a:xfrm>
        </p:spPr>
        <p:txBody>
          <a:bodyPr>
            <a:normAutofit/>
          </a:bodyPr>
          <a:lstStyle/>
          <a:p>
            <a:r>
              <a:rPr lang="en-US" dirty="0"/>
              <a:t>Version control with </a:t>
            </a:r>
            <a:br>
              <a:rPr lang="en-US" dirty="0"/>
            </a:br>
            <a:r>
              <a:rPr lang="en-US" dirty="0"/>
              <a:t>git and GitHub </a:t>
            </a:r>
          </a:p>
        </p:txBody>
      </p:sp>
      <p:sp>
        <p:nvSpPr>
          <p:cNvPr id="3" name="Subtitle 2">
            <a:extLst>
              <a:ext uri="{FF2B5EF4-FFF2-40B4-BE49-F238E27FC236}">
                <a16:creationId xmlns:a16="http://schemas.microsoft.com/office/drawing/2014/main" id="{57FADFAF-7EB1-C140-937C-6B0923B7588D}"/>
              </a:ext>
            </a:extLst>
          </p:cNvPr>
          <p:cNvSpPr>
            <a:spLocks noGrp="1"/>
          </p:cNvSpPr>
          <p:nvPr>
            <p:ph type="subTitle" idx="1"/>
          </p:nvPr>
        </p:nvSpPr>
        <p:spPr/>
        <p:txBody>
          <a:bodyPr/>
          <a:lstStyle/>
          <a:p>
            <a:endParaRPr lang="en-US" dirty="0"/>
          </a:p>
          <a:p>
            <a:r>
              <a:rPr lang="en-US" dirty="0"/>
              <a:t>Kim Dill-McFarland</a:t>
            </a:r>
          </a:p>
          <a:p>
            <a:r>
              <a:rPr lang="en-US" dirty="0"/>
              <a:t>R-ladies Seattle · Jan 14, 2021</a:t>
            </a:r>
          </a:p>
        </p:txBody>
      </p:sp>
      <p:sp>
        <p:nvSpPr>
          <p:cNvPr id="4" name="TextBox 3">
            <a:extLst>
              <a:ext uri="{FF2B5EF4-FFF2-40B4-BE49-F238E27FC236}">
                <a16:creationId xmlns:a16="http://schemas.microsoft.com/office/drawing/2014/main" id="{EDBE7389-B8D6-A442-AEFA-729C8C7A7C2A}"/>
              </a:ext>
            </a:extLst>
          </p:cNvPr>
          <p:cNvSpPr txBox="1"/>
          <p:nvPr/>
        </p:nvSpPr>
        <p:spPr>
          <a:xfrm>
            <a:off x="0" y="6488668"/>
            <a:ext cx="12192000" cy="369332"/>
          </a:xfrm>
          <a:prstGeom prst="rect">
            <a:avLst/>
          </a:prstGeom>
          <a:noFill/>
        </p:spPr>
        <p:txBody>
          <a:bodyPr wrap="square" rtlCol="0">
            <a:spAutoFit/>
          </a:bodyPr>
          <a:lstStyle/>
          <a:p>
            <a:pPr algn="ctr"/>
            <a:r>
              <a:rPr lang="en-US" dirty="0" err="1"/>
              <a:t>kadm@uw.edu</a:t>
            </a:r>
            <a:r>
              <a:rPr lang="en-US" dirty="0"/>
              <a:t>	@</a:t>
            </a:r>
            <a:r>
              <a:rPr lang="en-US" dirty="0" err="1"/>
              <a:t>kdillmcfarland</a:t>
            </a:r>
            <a:r>
              <a:rPr lang="en-US" dirty="0"/>
              <a:t>						Slides </a:t>
            </a:r>
            <a:r>
              <a:rPr lang="en-US" dirty="0">
                <a:hlinkClick r:id="rId2"/>
              </a:rPr>
              <a:t>https://tinyurl.com/yxz9llyu</a:t>
            </a:r>
            <a:endParaRPr lang="en-US" dirty="0"/>
          </a:p>
        </p:txBody>
      </p:sp>
      <p:pic>
        <p:nvPicPr>
          <p:cNvPr id="5" name="Picture 4">
            <a:extLst>
              <a:ext uri="{FF2B5EF4-FFF2-40B4-BE49-F238E27FC236}">
                <a16:creationId xmlns:a16="http://schemas.microsoft.com/office/drawing/2014/main" id="{FE14CF43-888B-0B4C-952F-24D13B3A8311}"/>
              </a:ext>
            </a:extLst>
          </p:cNvPr>
          <p:cNvPicPr>
            <a:picLocks noChangeAspect="1"/>
          </p:cNvPicPr>
          <p:nvPr/>
        </p:nvPicPr>
        <p:blipFill>
          <a:blip r:embed="rId3"/>
          <a:stretch>
            <a:fillRect/>
          </a:stretch>
        </p:blipFill>
        <p:spPr>
          <a:xfrm>
            <a:off x="112156" y="66946"/>
            <a:ext cx="2057333" cy="1009379"/>
          </a:xfrm>
          <a:prstGeom prst="rect">
            <a:avLst/>
          </a:prstGeom>
        </p:spPr>
      </p:pic>
      <p:pic>
        <p:nvPicPr>
          <p:cNvPr id="6" name="Picture 5">
            <a:extLst>
              <a:ext uri="{FF2B5EF4-FFF2-40B4-BE49-F238E27FC236}">
                <a16:creationId xmlns:a16="http://schemas.microsoft.com/office/drawing/2014/main" id="{A9C2CDD1-A26B-EF45-ACD6-D309C973FC0D}"/>
              </a:ext>
            </a:extLst>
          </p:cNvPr>
          <p:cNvPicPr>
            <a:picLocks noChangeAspect="1"/>
          </p:cNvPicPr>
          <p:nvPr/>
        </p:nvPicPr>
        <p:blipFill>
          <a:blip r:embed="rId4"/>
          <a:stretch>
            <a:fillRect/>
          </a:stretch>
        </p:blipFill>
        <p:spPr>
          <a:xfrm>
            <a:off x="11313577" y="649634"/>
            <a:ext cx="853381" cy="853381"/>
          </a:xfrm>
          <a:prstGeom prst="rect">
            <a:avLst/>
          </a:prstGeom>
        </p:spPr>
      </p:pic>
      <p:pic>
        <p:nvPicPr>
          <p:cNvPr id="8" name="Picture 7">
            <a:extLst>
              <a:ext uri="{FF2B5EF4-FFF2-40B4-BE49-F238E27FC236}">
                <a16:creationId xmlns:a16="http://schemas.microsoft.com/office/drawing/2014/main" id="{C497D55A-73A1-5044-8AAB-8E4D19DE97AE}"/>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9913469" y="-239710"/>
            <a:ext cx="2166375" cy="1622690"/>
          </a:xfrm>
          <a:prstGeom prst="rect">
            <a:avLst/>
          </a:prstGeom>
        </p:spPr>
      </p:pic>
    </p:spTree>
    <p:extLst>
      <p:ext uri="{BB962C8B-B14F-4D97-AF65-F5344CB8AC3E}">
        <p14:creationId xmlns:p14="http://schemas.microsoft.com/office/powerpoint/2010/main" val="33804742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C0A6EC-04AA-5B45-94C0-FF1C4EFEF1BA}"/>
              </a:ext>
            </a:extLst>
          </p:cNvPr>
          <p:cNvSpPr>
            <a:spLocks noGrp="1"/>
          </p:cNvSpPr>
          <p:nvPr>
            <p:ph type="title"/>
          </p:nvPr>
        </p:nvSpPr>
        <p:spPr/>
        <p:txBody>
          <a:bodyPr/>
          <a:lstStyle/>
          <a:p>
            <a:r>
              <a:rPr lang="en-US" dirty="0"/>
              <a:t>Collaborate over space</a:t>
            </a:r>
          </a:p>
        </p:txBody>
      </p:sp>
      <p:sp>
        <p:nvSpPr>
          <p:cNvPr id="3" name="Content Placeholder 2">
            <a:extLst>
              <a:ext uri="{FF2B5EF4-FFF2-40B4-BE49-F238E27FC236}">
                <a16:creationId xmlns:a16="http://schemas.microsoft.com/office/drawing/2014/main" id="{82EC5F2A-B8D5-F442-A36B-5E8FE02E22DB}"/>
              </a:ext>
            </a:extLst>
          </p:cNvPr>
          <p:cNvSpPr>
            <a:spLocks noGrp="1"/>
          </p:cNvSpPr>
          <p:nvPr>
            <p:ph idx="1"/>
          </p:nvPr>
        </p:nvSpPr>
        <p:spPr/>
        <p:txBody>
          <a:bodyPr/>
          <a:lstStyle/>
          <a:p>
            <a:pPr marL="0" indent="0">
              <a:buNone/>
            </a:pPr>
            <a:endParaRPr lang="en-US" dirty="0"/>
          </a:p>
          <a:p>
            <a:pPr marL="0" indent="0">
              <a:buNone/>
            </a:pPr>
            <a:endParaRPr lang="en-US" dirty="0"/>
          </a:p>
          <a:p>
            <a:pPr marL="0" indent="0">
              <a:buNone/>
            </a:pPr>
            <a:endParaRPr lang="en-US" dirty="0"/>
          </a:p>
          <a:p>
            <a:pPr marL="0" indent="0">
              <a:buNone/>
            </a:pPr>
            <a:r>
              <a:rPr lang="en-US" dirty="0">
                <a:hlinkClick r:id="rId2"/>
              </a:rPr>
              <a:t>https://github.com/hawn-lab/workshops_UW_Seattle</a:t>
            </a:r>
            <a:endParaRPr lang="en-US" dirty="0"/>
          </a:p>
          <a:p>
            <a:pPr marL="0" indent="0">
              <a:buNone/>
            </a:pPr>
            <a:endParaRPr lang="en-US" dirty="0"/>
          </a:p>
        </p:txBody>
      </p:sp>
      <p:sp>
        <p:nvSpPr>
          <p:cNvPr id="4" name="TextBox 3">
            <a:extLst>
              <a:ext uri="{FF2B5EF4-FFF2-40B4-BE49-F238E27FC236}">
                <a16:creationId xmlns:a16="http://schemas.microsoft.com/office/drawing/2014/main" id="{1FAA8BE5-F9EE-D246-815B-B3C52BE8CBA4}"/>
              </a:ext>
            </a:extLst>
          </p:cNvPr>
          <p:cNvSpPr txBox="1"/>
          <p:nvPr/>
        </p:nvSpPr>
        <p:spPr>
          <a:xfrm>
            <a:off x="0" y="6488668"/>
            <a:ext cx="12192000" cy="369332"/>
          </a:xfrm>
          <a:prstGeom prst="rect">
            <a:avLst/>
          </a:prstGeom>
          <a:noFill/>
        </p:spPr>
        <p:txBody>
          <a:bodyPr wrap="square" rtlCol="0">
            <a:spAutoFit/>
          </a:bodyPr>
          <a:lstStyle/>
          <a:p>
            <a:pPr algn="ctr"/>
            <a:r>
              <a:rPr lang="en-US" dirty="0" err="1"/>
              <a:t>kadm@uw.edu</a:t>
            </a:r>
            <a:r>
              <a:rPr lang="en-US" dirty="0"/>
              <a:t>	@</a:t>
            </a:r>
            <a:r>
              <a:rPr lang="en-US" dirty="0" err="1"/>
              <a:t>kdillmcfarland</a:t>
            </a:r>
            <a:r>
              <a:rPr lang="en-US" dirty="0"/>
              <a:t>						Slides </a:t>
            </a:r>
            <a:r>
              <a:rPr lang="en-US" dirty="0">
                <a:hlinkClick r:id="rId3"/>
              </a:rPr>
              <a:t>https://tinyurl.com/yxz9llyu</a:t>
            </a:r>
            <a:endParaRPr lang="en-US" dirty="0"/>
          </a:p>
        </p:txBody>
      </p:sp>
    </p:spTree>
    <p:extLst>
      <p:ext uri="{BB962C8B-B14F-4D97-AF65-F5344CB8AC3E}">
        <p14:creationId xmlns:p14="http://schemas.microsoft.com/office/powerpoint/2010/main" val="30503990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C0A6EC-04AA-5B45-94C0-FF1C4EFEF1BA}"/>
              </a:ext>
            </a:extLst>
          </p:cNvPr>
          <p:cNvSpPr>
            <a:spLocks noGrp="1"/>
          </p:cNvSpPr>
          <p:nvPr>
            <p:ph type="title"/>
          </p:nvPr>
        </p:nvSpPr>
        <p:spPr/>
        <p:txBody>
          <a:bodyPr/>
          <a:lstStyle/>
          <a:p>
            <a:r>
              <a:rPr lang="en-US" dirty="0"/>
              <a:t>Collaborate with others</a:t>
            </a:r>
          </a:p>
        </p:txBody>
      </p:sp>
      <p:sp>
        <p:nvSpPr>
          <p:cNvPr id="4" name="TextBox 3">
            <a:extLst>
              <a:ext uri="{FF2B5EF4-FFF2-40B4-BE49-F238E27FC236}">
                <a16:creationId xmlns:a16="http://schemas.microsoft.com/office/drawing/2014/main" id="{1FAA8BE5-F9EE-D246-815B-B3C52BE8CBA4}"/>
              </a:ext>
            </a:extLst>
          </p:cNvPr>
          <p:cNvSpPr txBox="1"/>
          <p:nvPr/>
        </p:nvSpPr>
        <p:spPr>
          <a:xfrm>
            <a:off x="0" y="6488668"/>
            <a:ext cx="12192000" cy="369332"/>
          </a:xfrm>
          <a:prstGeom prst="rect">
            <a:avLst/>
          </a:prstGeom>
          <a:noFill/>
        </p:spPr>
        <p:txBody>
          <a:bodyPr wrap="square" rtlCol="0">
            <a:spAutoFit/>
          </a:bodyPr>
          <a:lstStyle/>
          <a:p>
            <a:pPr algn="ctr"/>
            <a:r>
              <a:rPr lang="en-US" dirty="0" err="1"/>
              <a:t>kadm@uw.edu</a:t>
            </a:r>
            <a:r>
              <a:rPr lang="en-US" dirty="0"/>
              <a:t>	@</a:t>
            </a:r>
            <a:r>
              <a:rPr lang="en-US" dirty="0" err="1"/>
              <a:t>kdillmcfarland</a:t>
            </a:r>
            <a:r>
              <a:rPr lang="en-US" dirty="0"/>
              <a:t>						Slides </a:t>
            </a:r>
            <a:r>
              <a:rPr lang="en-US" dirty="0">
                <a:hlinkClick r:id="rId3"/>
              </a:rPr>
              <a:t>https://tinyurl.com/yxz9llyu</a:t>
            </a:r>
            <a:endParaRPr lang="en-US" dirty="0"/>
          </a:p>
        </p:txBody>
      </p:sp>
      <p:pic>
        <p:nvPicPr>
          <p:cNvPr id="6" name="Picture 5">
            <a:extLst>
              <a:ext uri="{FF2B5EF4-FFF2-40B4-BE49-F238E27FC236}">
                <a16:creationId xmlns:a16="http://schemas.microsoft.com/office/drawing/2014/main" id="{DF542311-3563-D146-992A-AD7379BAB442}"/>
              </a:ext>
            </a:extLst>
          </p:cNvPr>
          <p:cNvPicPr>
            <a:picLocks noChangeAspect="1"/>
          </p:cNvPicPr>
          <p:nvPr/>
        </p:nvPicPr>
        <p:blipFill rotWithShape="1">
          <a:blip r:embed="rId4"/>
          <a:srcRect r="21356" b="53830"/>
          <a:stretch/>
        </p:blipFill>
        <p:spPr>
          <a:xfrm>
            <a:off x="368609" y="1849078"/>
            <a:ext cx="11454781" cy="3877046"/>
          </a:xfrm>
          <a:prstGeom prst="rect">
            <a:avLst/>
          </a:prstGeom>
        </p:spPr>
      </p:pic>
      <p:grpSp>
        <p:nvGrpSpPr>
          <p:cNvPr id="9" name="Group 8">
            <a:extLst>
              <a:ext uri="{FF2B5EF4-FFF2-40B4-BE49-F238E27FC236}">
                <a16:creationId xmlns:a16="http://schemas.microsoft.com/office/drawing/2014/main" id="{5EA54988-A4BE-F545-B1F6-6F899CBB11CC}"/>
              </a:ext>
            </a:extLst>
          </p:cNvPr>
          <p:cNvGrpSpPr/>
          <p:nvPr/>
        </p:nvGrpSpPr>
        <p:grpSpPr>
          <a:xfrm>
            <a:off x="9855671" y="0"/>
            <a:ext cx="2266660" cy="967957"/>
            <a:chOff x="9281160" y="4606604"/>
            <a:chExt cx="2266660" cy="967957"/>
          </a:xfrm>
        </p:grpSpPr>
        <p:sp>
          <p:nvSpPr>
            <p:cNvPr id="10" name="Rectangle 9">
              <a:extLst>
                <a:ext uri="{FF2B5EF4-FFF2-40B4-BE49-F238E27FC236}">
                  <a16:creationId xmlns:a16="http://schemas.microsoft.com/office/drawing/2014/main" id="{F04D3635-793B-4445-9513-6DA29B8D51B4}"/>
                </a:ext>
              </a:extLst>
            </p:cNvPr>
            <p:cNvSpPr>
              <a:spLocks noChangeAspect="1"/>
            </p:cNvSpPr>
            <p:nvPr/>
          </p:nvSpPr>
          <p:spPr>
            <a:xfrm>
              <a:off x="9281160" y="5214136"/>
              <a:ext cx="274320" cy="27432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E1F8445-AC4A-744E-A66C-C33B7E901450}"/>
                </a:ext>
              </a:extLst>
            </p:cNvPr>
            <p:cNvSpPr>
              <a:spLocks noChangeAspect="1"/>
            </p:cNvSpPr>
            <p:nvPr/>
          </p:nvSpPr>
          <p:spPr>
            <a:xfrm>
              <a:off x="9281160" y="4781426"/>
              <a:ext cx="274320" cy="2743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75CDEC9A-DE53-F246-882A-640F8898BAE7}"/>
                </a:ext>
              </a:extLst>
            </p:cNvPr>
            <p:cNvSpPr txBox="1"/>
            <p:nvPr/>
          </p:nvSpPr>
          <p:spPr>
            <a:xfrm>
              <a:off x="9555480" y="4606604"/>
              <a:ext cx="1992340" cy="967957"/>
            </a:xfrm>
            <a:prstGeom prst="rect">
              <a:avLst/>
            </a:prstGeom>
            <a:noFill/>
          </p:spPr>
          <p:txBody>
            <a:bodyPr wrap="none" rtlCol="0">
              <a:spAutoFit/>
            </a:bodyPr>
            <a:lstStyle/>
            <a:p>
              <a:pPr>
                <a:lnSpc>
                  <a:spcPct val="150000"/>
                </a:lnSpc>
              </a:pPr>
              <a:r>
                <a:rPr lang="en-US" sz="2000" dirty="0"/>
                <a:t>git command line</a:t>
              </a:r>
            </a:p>
            <a:p>
              <a:pPr>
                <a:lnSpc>
                  <a:spcPct val="150000"/>
                </a:lnSpc>
              </a:pPr>
              <a:r>
                <a:rPr lang="en-US" sz="2000" dirty="0"/>
                <a:t>key terms</a:t>
              </a:r>
            </a:p>
          </p:txBody>
        </p:sp>
      </p:grpSp>
      <p:sp>
        <p:nvSpPr>
          <p:cNvPr id="3" name="TextBox 2">
            <a:extLst>
              <a:ext uri="{FF2B5EF4-FFF2-40B4-BE49-F238E27FC236}">
                <a16:creationId xmlns:a16="http://schemas.microsoft.com/office/drawing/2014/main" id="{0224B16D-72EA-C140-B9F0-2469C1DEFC17}"/>
              </a:ext>
            </a:extLst>
          </p:cNvPr>
          <p:cNvSpPr txBox="1"/>
          <p:nvPr/>
        </p:nvSpPr>
        <p:spPr>
          <a:xfrm>
            <a:off x="9466217" y="1459855"/>
            <a:ext cx="2066591" cy="461665"/>
          </a:xfrm>
          <a:prstGeom prst="rect">
            <a:avLst/>
          </a:prstGeom>
          <a:noFill/>
        </p:spPr>
        <p:txBody>
          <a:bodyPr wrap="none" rtlCol="0">
            <a:spAutoFit/>
          </a:bodyPr>
          <a:lstStyle/>
          <a:p>
            <a:r>
              <a:rPr lang="en-US" sz="2400" b="1" dirty="0">
                <a:solidFill>
                  <a:srgbClr val="C00000"/>
                </a:solidFill>
              </a:rPr>
              <a:t>Someone else!</a:t>
            </a:r>
          </a:p>
        </p:txBody>
      </p:sp>
      <p:sp>
        <p:nvSpPr>
          <p:cNvPr id="13" name="Rectangle 12">
            <a:extLst>
              <a:ext uri="{FF2B5EF4-FFF2-40B4-BE49-F238E27FC236}">
                <a16:creationId xmlns:a16="http://schemas.microsoft.com/office/drawing/2014/main" id="{D207F871-9F56-554A-8DA5-4DB28A3639A0}"/>
              </a:ext>
            </a:extLst>
          </p:cNvPr>
          <p:cNvSpPr/>
          <p:nvPr/>
        </p:nvSpPr>
        <p:spPr>
          <a:xfrm>
            <a:off x="8856617" y="3683726"/>
            <a:ext cx="783772" cy="339634"/>
          </a:xfrm>
          <a:prstGeom prst="rect">
            <a:avLst/>
          </a:prstGeom>
          <a:noFill/>
          <a:ln w="38100">
            <a:solidFill>
              <a:srgbClr val="C0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3084134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C0A6EC-04AA-5B45-94C0-FF1C4EFEF1BA}"/>
              </a:ext>
            </a:extLst>
          </p:cNvPr>
          <p:cNvSpPr>
            <a:spLocks noGrp="1"/>
          </p:cNvSpPr>
          <p:nvPr>
            <p:ph type="title"/>
          </p:nvPr>
        </p:nvSpPr>
        <p:spPr/>
        <p:txBody>
          <a:bodyPr/>
          <a:lstStyle/>
          <a:p>
            <a:r>
              <a:rPr lang="en-US" dirty="0"/>
              <a:t>Collaborate with others</a:t>
            </a:r>
          </a:p>
        </p:txBody>
      </p:sp>
      <p:sp>
        <p:nvSpPr>
          <p:cNvPr id="3" name="Content Placeholder 2">
            <a:extLst>
              <a:ext uri="{FF2B5EF4-FFF2-40B4-BE49-F238E27FC236}">
                <a16:creationId xmlns:a16="http://schemas.microsoft.com/office/drawing/2014/main" id="{82EC5F2A-B8D5-F442-A36B-5E8FE02E22DB}"/>
              </a:ext>
            </a:extLst>
          </p:cNvPr>
          <p:cNvSpPr>
            <a:spLocks noGrp="1"/>
          </p:cNvSpPr>
          <p:nvPr>
            <p:ph idx="1"/>
          </p:nvPr>
        </p:nvSpPr>
        <p:spPr/>
        <p:txBody>
          <a:bodyPr/>
          <a:lstStyle/>
          <a:p>
            <a:pPr marL="0" indent="0">
              <a:buNone/>
            </a:pPr>
            <a:endParaRPr lang="en-US" dirty="0"/>
          </a:p>
          <a:p>
            <a:pPr marL="0" indent="0">
              <a:buNone/>
            </a:pPr>
            <a:endParaRPr lang="en-US" dirty="0"/>
          </a:p>
          <a:p>
            <a:pPr marL="0" indent="0">
              <a:buNone/>
            </a:pPr>
            <a:endParaRPr lang="en-US" dirty="0"/>
          </a:p>
          <a:p>
            <a:pPr marL="0" indent="0">
              <a:buNone/>
            </a:pPr>
            <a:r>
              <a:rPr lang="en-US" dirty="0">
                <a:hlinkClick r:id="rId2"/>
              </a:rPr>
              <a:t>https://github.com/EDUCE-UBC/workshops/pulls</a:t>
            </a:r>
            <a:endParaRPr lang="en-US" dirty="0"/>
          </a:p>
          <a:p>
            <a:pPr marL="0" indent="0">
              <a:buNone/>
            </a:pPr>
            <a:r>
              <a:rPr lang="en-US" dirty="0"/>
              <a:t>Closed: Merge introduction to R </a:t>
            </a:r>
            <a:r>
              <a:rPr lang="en-US" dirty="0" err="1"/>
              <a:t>learnr</a:t>
            </a:r>
            <a:r>
              <a:rPr lang="en-US" dirty="0"/>
              <a:t> tutorial</a:t>
            </a:r>
          </a:p>
        </p:txBody>
      </p:sp>
      <p:sp>
        <p:nvSpPr>
          <p:cNvPr id="4" name="TextBox 3">
            <a:extLst>
              <a:ext uri="{FF2B5EF4-FFF2-40B4-BE49-F238E27FC236}">
                <a16:creationId xmlns:a16="http://schemas.microsoft.com/office/drawing/2014/main" id="{1FAA8BE5-F9EE-D246-815B-B3C52BE8CBA4}"/>
              </a:ext>
            </a:extLst>
          </p:cNvPr>
          <p:cNvSpPr txBox="1"/>
          <p:nvPr/>
        </p:nvSpPr>
        <p:spPr>
          <a:xfrm>
            <a:off x="0" y="6488668"/>
            <a:ext cx="12192000" cy="369332"/>
          </a:xfrm>
          <a:prstGeom prst="rect">
            <a:avLst/>
          </a:prstGeom>
          <a:noFill/>
        </p:spPr>
        <p:txBody>
          <a:bodyPr wrap="square" rtlCol="0">
            <a:spAutoFit/>
          </a:bodyPr>
          <a:lstStyle/>
          <a:p>
            <a:pPr algn="ctr"/>
            <a:r>
              <a:rPr lang="en-US" dirty="0" err="1"/>
              <a:t>kadm@uw.edu</a:t>
            </a:r>
            <a:r>
              <a:rPr lang="en-US" dirty="0"/>
              <a:t>	@</a:t>
            </a:r>
            <a:r>
              <a:rPr lang="en-US" dirty="0" err="1"/>
              <a:t>kdillmcfarland</a:t>
            </a:r>
            <a:r>
              <a:rPr lang="en-US" dirty="0"/>
              <a:t>						Slides </a:t>
            </a:r>
            <a:r>
              <a:rPr lang="en-US" dirty="0">
                <a:hlinkClick r:id="rId3"/>
              </a:rPr>
              <a:t>https://tinyurl.com/yxz9llyu</a:t>
            </a:r>
            <a:endParaRPr lang="en-US" dirty="0"/>
          </a:p>
        </p:txBody>
      </p:sp>
    </p:spTree>
    <p:extLst>
      <p:ext uri="{BB962C8B-B14F-4D97-AF65-F5344CB8AC3E}">
        <p14:creationId xmlns:p14="http://schemas.microsoft.com/office/powerpoint/2010/main" val="11417474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1BC6C0-412D-064F-B138-E133870E53B8}"/>
              </a:ext>
            </a:extLst>
          </p:cNvPr>
          <p:cNvSpPr>
            <a:spLocks noGrp="1"/>
          </p:cNvSpPr>
          <p:nvPr>
            <p:ph type="title"/>
          </p:nvPr>
        </p:nvSpPr>
        <p:spPr/>
        <p:txBody>
          <a:bodyPr/>
          <a:lstStyle/>
          <a:p>
            <a:r>
              <a:rPr lang="en-US" dirty="0"/>
              <a:t>A GUI is nice…</a:t>
            </a:r>
          </a:p>
        </p:txBody>
      </p:sp>
      <p:sp>
        <p:nvSpPr>
          <p:cNvPr id="3" name="Content Placeholder 2">
            <a:extLst>
              <a:ext uri="{FF2B5EF4-FFF2-40B4-BE49-F238E27FC236}">
                <a16:creationId xmlns:a16="http://schemas.microsoft.com/office/drawing/2014/main" id="{77A7B8D1-F88E-C946-BA31-8C48058BCFCF}"/>
              </a:ext>
            </a:extLst>
          </p:cNvPr>
          <p:cNvSpPr>
            <a:spLocks noGrp="1"/>
          </p:cNvSpPr>
          <p:nvPr>
            <p:ph idx="1"/>
          </p:nvPr>
        </p:nvSpPr>
        <p:spPr>
          <a:xfrm>
            <a:off x="4316634" y="5834744"/>
            <a:ext cx="7400369" cy="481556"/>
          </a:xfrm>
        </p:spPr>
        <p:txBody>
          <a:bodyPr>
            <a:normAutofit/>
          </a:bodyPr>
          <a:lstStyle/>
          <a:p>
            <a:pPr marL="0" indent="0" algn="ctr">
              <a:buNone/>
            </a:pPr>
            <a:r>
              <a:rPr lang="en-US" dirty="0">
                <a:hlinkClick r:id="rId2"/>
              </a:rPr>
              <a:t>https://desktop.github.com/</a:t>
            </a:r>
            <a:endParaRPr lang="en-US" dirty="0"/>
          </a:p>
        </p:txBody>
      </p:sp>
      <p:pic>
        <p:nvPicPr>
          <p:cNvPr id="5" name="Picture 4">
            <a:extLst>
              <a:ext uri="{FF2B5EF4-FFF2-40B4-BE49-F238E27FC236}">
                <a16:creationId xmlns:a16="http://schemas.microsoft.com/office/drawing/2014/main" id="{EF29F171-51C4-EA43-8825-91E689C7E0D5}"/>
              </a:ext>
            </a:extLst>
          </p:cNvPr>
          <p:cNvPicPr>
            <a:picLocks noChangeAspect="1"/>
          </p:cNvPicPr>
          <p:nvPr/>
        </p:nvPicPr>
        <p:blipFill>
          <a:blip r:embed="rId3"/>
          <a:stretch>
            <a:fillRect/>
          </a:stretch>
        </p:blipFill>
        <p:spPr>
          <a:xfrm>
            <a:off x="4316635" y="658400"/>
            <a:ext cx="7400369" cy="5090160"/>
          </a:xfrm>
          <a:prstGeom prst="rect">
            <a:avLst/>
          </a:prstGeom>
        </p:spPr>
      </p:pic>
      <p:sp>
        <p:nvSpPr>
          <p:cNvPr id="6" name="TextBox 5">
            <a:extLst>
              <a:ext uri="{FF2B5EF4-FFF2-40B4-BE49-F238E27FC236}">
                <a16:creationId xmlns:a16="http://schemas.microsoft.com/office/drawing/2014/main" id="{DB82D77F-F5A9-6B40-AA9B-2A561DE27A21}"/>
              </a:ext>
            </a:extLst>
          </p:cNvPr>
          <p:cNvSpPr txBox="1"/>
          <p:nvPr/>
        </p:nvSpPr>
        <p:spPr>
          <a:xfrm>
            <a:off x="0" y="6488668"/>
            <a:ext cx="12192000" cy="369332"/>
          </a:xfrm>
          <a:prstGeom prst="rect">
            <a:avLst/>
          </a:prstGeom>
          <a:noFill/>
        </p:spPr>
        <p:txBody>
          <a:bodyPr wrap="square" rtlCol="0">
            <a:spAutoFit/>
          </a:bodyPr>
          <a:lstStyle/>
          <a:p>
            <a:pPr algn="ctr"/>
            <a:r>
              <a:rPr lang="en-US" dirty="0" err="1"/>
              <a:t>kadm@uw.edu</a:t>
            </a:r>
            <a:r>
              <a:rPr lang="en-US" dirty="0"/>
              <a:t>	@</a:t>
            </a:r>
            <a:r>
              <a:rPr lang="en-US" dirty="0" err="1"/>
              <a:t>kdillmcfarland</a:t>
            </a:r>
            <a:r>
              <a:rPr lang="en-US" dirty="0"/>
              <a:t>						Slides </a:t>
            </a:r>
            <a:r>
              <a:rPr lang="en-US" dirty="0">
                <a:hlinkClick r:id="rId4"/>
              </a:rPr>
              <a:t>https://tinyurl.com/yxz9llyu</a:t>
            </a:r>
            <a:endParaRPr lang="en-US" dirty="0"/>
          </a:p>
        </p:txBody>
      </p:sp>
    </p:spTree>
    <p:extLst>
      <p:ext uri="{BB962C8B-B14F-4D97-AF65-F5344CB8AC3E}">
        <p14:creationId xmlns:p14="http://schemas.microsoft.com/office/powerpoint/2010/main" val="16424957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A542E4-C78A-FE4A-881D-EB380FB7CF89}"/>
              </a:ext>
            </a:extLst>
          </p:cNvPr>
          <p:cNvSpPr>
            <a:spLocks noGrp="1"/>
          </p:cNvSpPr>
          <p:nvPr>
            <p:ph type="title"/>
          </p:nvPr>
        </p:nvSpPr>
        <p:spPr/>
        <p:txBody>
          <a:bodyPr/>
          <a:lstStyle/>
          <a:p>
            <a:r>
              <a:rPr lang="en-US" dirty="0"/>
              <a:t>Share with the world!</a:t>
            </a:r>
          </a:p>
        </p:txBody>
      </p:sp>
      <p:pic>
        <p:nvPicPr>
          <p:cNvPr id="5" name="Content Placeholder 4">
            <a:extLst>
              <a:ext uri="{FF2B5EF4-FFF2-40B4-BE49-F238E27FC236}">
                <a16:creationId xmlns:a16="http://schemas.microsoft.com/office/drawing/2014/main" id="{7FED7344-2E7F-E845-8431-F1DAAD99E8C4}"/>
              </a:ext>
            </a:extLst>
          </p:cNvPr>
          <p:cNvPicPr>
            <a:picLocks noGrp="1" noChangeAspect="1"/>
          </p:cNvPicPr>
          <p:nvPr>
            <p:ph idx="1"/>
          </p:nvPr>
        </p:nvPicPr>
        <p:blipFill>
          <a:blip r:embed="rId2"/>
          <a:stretch>
            <a:fillRect/>
          </a:stretch>
        </p:blipFill>
        <p:spPr>
          <a:xfrm>
            <a:off x="838200" y="1284906"/>
            <a:ext cx="7056188" cy="5203762"/>
          </a:xfrm>
        </p:spPr>
      </p:pic>
      <p:sp>
        <p:nvSpPr>
          <p:cNvPr id="6" name="TextBox 5">
            <a:extLst>
              <a:ext uri="{FF2B5EF4-FFF2-40B4-BE49-F238E27FC236}">
                <a16:creationId xmlns:a16="http://schemas.microsoft.com/office/drawing/2014/main" id="{FEAE66B7-28C6-3E47-857C-3B8FCBDBB88A}"/>
              </a:ext>
            </a:extLst>
          </p:cNvPr>
          <p:cNvSpPr txBox="1"/>
          <p:nvPr/>
        </p:nvSpPr>
        <p:spPr>
          <a:xfrm>
            <a:off x="0" y="6488668"/>
            <a:ext cx="12192000" cy="369332"/>
          </a:xfrm>
          <a:prstGeom prst="rect">
            <a:avLst/>
          </a:prstGeom>
          <a:noFill/>
        </p:spPr>
        <p:txBody>
          <a:bodyPr wrap="square" rtlCol="0">
            <a:spAutoFit/>
          </a:bodyPr>
          <a:lstStyle/>
          <a:p>
            <a:pPr algn="ctr"/>
            <a:r>
              <a:rPr lang="en-US" dirty="0" err="1"/>
              <a:t>kadm@uw.edu</a:t>
            </a:r>
            <a:r>
              <a:rPr lang="en-US" dirty="0"/>
              <a:t>	@</a:t>
            </a:r>
            <a:r>
              <a:rPr lang="en-US" dirty="0" err="1"/>
              <a:t>kdillmcfarland</a:t>
            </a:r>
            <a:r>
              <a:rPr lang="en-US" dirty="0"/>
              <a:t>						Slides </a:t>
            </a:r>
            <a:r>
              <a:rPr lang="en-US" dirty="0">
                <a:hlinkClick r:id="rId3"/>
              </a:rPr>
              <a:t>https://tinyurl.com/yxz9llyu</a:t>
            </a:r>
            <a:endParaRPr lang="en-US" dirty="0"/>
          </a:p>
        </p:txBody>
      </p:sp>
      <p:pic>
        <p:nvPicPr>
          <p:cNvPr id="8" name="Picture 7">
            <a:extLst>
              <a:ext uri="{FF2B5EF4-FFF2-40B4-BE49-F238E27FC236}">
                <a16:creationId xmlns:a16="http://schemas.microsoft.com/office/drawing/2014/main" id="{F50EB7A4-1C04-F84A-B555-60DD6EA72965}"/>
              </a:ext>
            </a:extLst>
          </p:cNvPr>
          <p:cNvPicPr>
            <a:picLocks noChangeAspect="1"/>
          </p:cNvPicPr>
          <p:nvPr/>
        </p:nvPicPr>
        <p:blipFill>
          <a:blip r:embed="rId4"/>
          <a:stretch>
            <a:fillRect/>
          </a:stretch>
        </p:blipFill>
        <p:spPr>
          <a:xfrm>
            <a:off x="6182579" y="254618"/>
            <a:ext cx="5653096" cy="2060575"/>
          </a:xfrm>
          <a:prstGeom prst="rect">
            <a:avLst/>
          </a:prstGeom>
        </p:spPr>
      </p:pic>
      <p:pic>
        <p:nvPicPr>
          <p:cNvPr id="10" name="Picture 9">
            <a:extLst>
              <a:ext uri="{FF2B5EF4-FFF2-40B4-BE49-F238E27FC236}">
                <a16:creationId xmlns:a16="http://schemas.microsoft.com/office/drawing/2014/main" id="{68127A9E-5E7A-5C42-856B-FB8321FF6C28}"/>
              </a:ext>
            </a:extLst>
          </p:cNvPr>
          <p:cNvPicPr>
            <a:picLocks noChangeAspect="1"/>
          </p:cNvPicPr>
          <p:nvPr/>
        </p:nvPicPr>
        <p:blipFill>
          <a:blip r:embed="rId5"/>
          <a:stretch>
            <a:fillRect/>
          </a:stretch>
        </p:blipFill>
        <p:spPr>
          <a:xfrm>
            <a:off x="5397213" y="2419271"/>
            <a:ext cx="6531748" cy="4045131"/>
          </a:xfrm>
          <a:prstGeom prst="rect">
            <a:avLst/>
          </a:prstGeom>
        </p:spPr>
      </p:pic>
    </p:spTree>
    <p:extLst>
      <p:ext uri="{BB962C8B-B14F-4D97-AF65-F5344CB8AC3E}">
        <p14:creationId xmlns:p14="http://schemas.microsoft.com/office/powerpoint/2010/main" val="5120575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A542E4-C78A-FE4A-881D-EB380FB7CF89}"/>
              </a:ext>
            </a:extLst>
          </p:cNvPr>
          <p:cNvSpPr>
            <a:spLocks noGrp="1"/>
          </p:cNvSpPr>
          <p:nvPr>
            <p:ph type="title"/>
          </p:nvPr>
        </p:nvSpPr>
        <p:spPr/>
        <p:txBody>
          <a:bodyPr/>
          <a:lstStyle/>
          <a:p>
            <a:r>
              <a:rPr lang="en-US" dirty="0"/>
              <a:t>Share with the world!</a:t>
            </a:r>
          </a:p>
        </p:txBody>
      </p:sp>
      <p:sp>
        <p:nvSpPr>
          <p:cNvPr id="6" name="TextBox 5">
            <a:extLst>
              <a:ext uri="{FF2B5EF4-FFF2-40B4-BE49-F238E27FC236}">
                <a16:creationId xmlns:a16="http://schemas.microsoft.com/office/drawing/2014/main" id="{FEAE66B7-28C6-3E47-857C-3B8FCBDBB88A}"/>
              </a:ext>
            </a:extLst>
          </p:cNvPr>
          <p:cNvSpPr txBox="1"/>
          <p:nvPr/>
        </p:nvSpPr>
        <p:spPr>
          <a:xfrm>
            <a:off x="0" y="6488668"/>
            <a:ext cx="12192000" cy="369332"/>
          </a:xfrm>
          <a:prstGeom prst="rect">
            <a:avLst/>
          </a:prstGeom>
          <a:noFill/>
        </p:spPr>
        <p:txBody>
          <a:bodyPr wrap="square" rtlCol="0">
            <a:spAutoFit/>
          </a:bodyPr>
          <a:lstStyle/>
          <a:p>
            <a:pPr algn="ctr"/>
            <a:r>
              <a:rPr lang="en-US" dirty="0" err="1"/>
              <a:t>kadm@uw.edu</a:t>
            </a:r>
            <a:r>
              <a:rPr lang="en-US" dirty="0"/>
              <a:t>	@</a:t>
            </a:r>
            <a:r>
              <a:rPr lang="en-US" dirty="0" err="1"/>
              <a:t>kdillmcfarland</a:t>
            </a:r>
            <a:r>
              <a:rPr lang="en-US" dirty="0"/>
              <a:t>						Slides </a:t>
            </a:r>
            <a:r>
              <a:rPr lang="en-US" dirty="0">
                <a:hlinkClick r:id="rId2"/>
              </a:rPr>
              <a:t>https://tinyurl.com/yxz9llyu</a:t>
            </a:r>
            <a:endParaRPr lang="en-US" dirty="0"/>
          </a:p>
        </p:txBody>
      </p:sp>
      <p:pic>
        <p:nvPicPr>
          <p:cNvPr id="9" name="Content Placeholder 8">
            <a:extLst>
              <a:ext uri="{FF2B5EF4-FFF2-40B4-BE49-F238E27FC236}">
                <a16:creationId xmlns:a16="http://schemas.microsoft.com/office/drawing/2014/main" id="{A44E91C5-3327-BB4D-8844-CE6B4DF7717F}"/>
              </a:ext>
            </a:extLst>
          </p:cNvPr>
          <p:cNvPicPr>
            <a:picLocks noGrp="1" noChangeAspect="1"/>
          </p:cNvPicPr>
          <p:nvPr>
            <p:ph idx="1"/>
          </p:nvPr>
        </p:nvPicPr>
        <p:blipFill>
          <a:blip r:embed="rId3"/>
          <a:stretch>
            <a:fillRect/>
          </a:stretch>
        </p:blipFill>
        <p:spPr>
          <a:xfrm>
            <a:off x="2102319" y="1234814"/>
            <a:ext cx="7987362" cy="5253854"/>
          </a:xfrm>
        </p:spPr>
      </p:pic>
    </p:spTree>
    <p:extLst>
      <p:ext uri="{BB962C8B-B14F-4D97-AF65-F5344CB8AC3E}">
        <p14:creationId xmlns:p14="http://schemas.microsoft.com/office/powerpoint/2010/main" val="19399134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C0A6EC-04AA-5B45-94C0-FF1C4EFEF1BA}"/>
              </a:ext>
            </a:extLst>
          </p:cNvPr>
          <p:cNvSpPr>
            <a:spLocks noGrp="1"/>
          </p:cNvSpPr>
          <p:nvPr>
            <p:ph type="title"/>
          </p:nvPr>
        </p:nvSpPr>
        <p:spPr/>
        <p:txBody>
          <a:bodyPr/>
          <a:lstStyle/>
          <a:p>
            <a:r>
              <a:rPr lang="en-US" dirty="0"/>
              <a:t>git and GitHub limitations</a:t>
            </a:r>
          </a:p>
        </p:txBody>
      </p:sp>
      <p:sp>
        <p:nvSpPr>
          <p:cNvPr id="3" name="Content Placeholder 2">
            <a:extLst>
              <a:ext uri="{FF2B5EF4-FFF2-40B4-BE49-F238E27FC236}">
                <a16:creationId xmlns:a16="http://schemas.microsoft.com/office/drawing/2014/main" id="{82EC5F2A-B8D5-F442-A36B-5E8FE02E22DB}"/>
              </a:ext>
            </a:extLst>
          </p:cNvPr>
          <p:cNvSpPr>
            <a:spLocks noGrp="1"/>
          </p:cNvSpPr>
          <p:nvPr>
            <p:ph idx="1"/>
          </p:nvPr>
        </p:nvSpPr>
        <p:spPr/>
        <p:txBody>
          <a:bodyPr>
            <a:normAutofit fontScale="92500" lnSpcReduction="10000"/>
          </a:bodyPr>
          <a:lstStyle/>
          <a:p>
            <a:r>
              <a:rPr lang="en-US" dirty="0"/>
              <a:t>Best for text-based files (</a:t>
            </a:r>
            <a:r>
              <a:rPr lang="en-US" dirty="0" err="1"/>
              <a:t>Rscript</a:t>
            </a:r>
            <a:r>
              <a:rPr lang="en-US" dirty="0"/>
              <a:t>, </a:t>
            </a:r>
            <a:r>
              <a:rPr lang="en-US" dirty="0" err="1"/>
              <a:t>Rmarkdown</a:t>
            </a:r>
            <a:r>
              <a:rPr lang="en-US" dirty="0"/>
              <a:t>)</a:t>
            </a:r>
          </a:p>
          <a:p>
            <a:endParaRPr lang="en-US" dirty="0"/>
          </a:p>
          <a:p>
            <a:r>
              <a:rPr lang="en-US" dirty="0"/>
              <a:t>GitHub max file size 100MB</a:t>
            </a:r>
          </a:p>
          <a:p>
            <a:pPr lvl="1"/>
            <a:r>
              <a:rPr lang="en-US" dirty="0"/>
              <a:t>LFS allows larger but not free </a:t>
            </a:r>
            <a:r>
              <a:rPr lang="en-US" dirty="0">
                <a:hlinkClick r:id="rId2"/>
              </a:rPr>
              <a:t>https://git-lfs.github.com/</a:t>
            </a:r>
            <a:endParaRPr lang="en-US" dirty="0"/>
          </a:p>
          <a:p>
            <a:endParaRPr lang="en-US" dirty="0"/>
          </a:p>
          <a:p>
            <a:r>
              <a:rPr lang="en-US" dirty="0"/>
              <a:t>Private repos not free</a:t>
            </a:r>
          </a:p>
          <a:p>
            <a:endParaRPr lang="en-US" dirty="0"/>
          </a:p>
          <a:p>
            <a:r>
              <a:rPr lang="en-US" dirty="0"/>
              <a:t>EXCEPT for education and research</a:t>
            </a:r>
          </a:p>
          <a:p>
            <a:pPr lvl="1"/>
            <a:r>
              <a:rPr lang="en-US" dirty="0">
                <a:hlinkClick r:id="rId3"/>
              </a:rPr>
              <a:t>https://docs.github.com/en/free-pro-team@latest/education/teach-and-learn-with-github-education/apply-for-an-educator-or-researcher-discount</a:t>
            </a:r>
            <a:endParaRPr lang="en-US" dirty="0"/>
          </a:p>
          <a:p>
            <a:pPr lvl="1"/>
            <a:endParaRPr lang="en-US" dirty="0"/>
          </a:p>
          <a:p>
            <a:endParaRPr lang="en-US" dirty="0"/>
          </a:p>
          <a:p>
            <a:endParaRPr lang="en-US" dirty="0"/>
          </a:p>
        </p:txBody>
      </p:sp>
      <p:sp>
        <p:nvSpPr>
          <p:cNvPr id="4" name="TextBox 3">
            <a:extLst>
              <a:ext uri="{FF2B5EF4-FFF2-40B4-BE49-F238E27FC236}">
                <a16:creationId xmlns:a16="http://schemas.microsoft.com/office/drawing/2014/main" id="{1FAA8BE5-F9EE-D246-815B-B3C52BE8CBA4}"/>
              </a:ext>
            </a:extLst>
          </p:cNvPr>
          <p:cNvSpPr txBox="1"/>
          <p:nvPr/>
        </p:nvSpPr>
        <p:spPr>
          <a:xfrm>
            <a:off x="0" y="6488668"/>
            <a:ext cx="12192000" cy="369332"/>
          </a:xfrm>
          <a:prstGeom prst="rect">
            <a:avLst/>
          </a:prstGeom>
          <a:noFill/>
        </p:spPr>
        <p:txBody>
          <a:bodyPr wrap="square" rtlCol="0">
            <a:spAutoFit/>
          </a:bodyPr>
          <a:lstStyle/>
          <a:p>
            <a:pPr algn="ctr"/>
            <a:r>
              <a:rPr lang="en-US" dirty="0" err="1"/>
              <a:t>kadm@uw.edu</a:t>
            </a:r>
            <a:r>
              <a:rPr lang="en-US" dirty="0"/>
              <a:t>	@</a:t>
            </a:r>
            <a:r>
              <a:rPr lang="en-US" dirty="0" err="1"/>
              <a:t>kdillmcfarland</a:t>
            </a:r>
            <a:r>
              <a:rPr lang="en-US" dirty="0"/>
              <a:t>						Slides </a:t>
            </a:r>
            <a:r>
              <a:rPr lang="en-US" dirty="0">
                <a:hlinkClick r:id="rId4"/>
              </a:rPr>
              <a:t>https://tinyurl.com/yxz9llyu</a:t>
            </a:r>
            <a:endParaRPr lang="en-US" dirty="0"/>
          </a:p>
        </p:txBody>
      </p:sp>
    </p:spTree>
    <p:extLst>
      <p:ext uri="{BB962C8B-B14F-4D97-AF65-F5344CB8AC3E}">
        <p14:creationId xmlns:p14="http://schemas.microsoft.com/office/powerpoint/2010/main" val="5038292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D016F7-8C0D-1948-9064-F5FE76E5FDD0}"/>
              </a:ext>
            </a:extLst>
          </p:cNvPr>
          <p:cNvSpPr>
            <a:spLocks noGrp="1"/>
          </p:cNvSpPr>
          <p:nvPr>
            <p:ph type="title"/>
          </p:nvPr>
        </p:nvSpPr>
        <p:spPr>
          <a:xfrm>
            <a:off x="6438904" y="2924310"/>
            <a:ext cx="5079997" cy="1009378"/>
          </a:xfrm>
        </p:spPr>
        <p:txBody>
          <a:bodyPr>
            <a:normAutofit/>
          </a:bodyPr>
          <a:lstStyle/>
          <a:p>
            <a:r>
              <a:rPr lang="en-US" dirty="0"/>
              <a:t>Questions?</a:t>
            </a:r>
          </a:p>
        </p:txBody>
      </p:sp>
      <p:sp>
        <p:nvSpPr>
          <p:cNvPr id="4" name="TextBox 3">
            <a:extLst>
              <a:ext uri="{FF2B5EF4-FFF2-40B4-BE49-F238E27FC236}">
                <a16:creationId xmlns:a16="http://schemas.microsoft.com/office/drawing/2014/main" id="{4B15D6BE-74D5-FE4D-857D-623CF0F1D41D}"/>
              </a:ext>
            </a:extLst>
          </p:cNvPr>
          <p:cNvSpPr txBox="1"/>
          <p:nvPr/>
        </p:nvSpPr>
        <p:spPr>
          <a:xfrm>
            <a:off x="0" y="6488668"/>
            <a:ext cx="12192000" cy="369332"/>
          </a:xfrm>
          <a:prstGeom prst="rect">
            <a:avLst/>
          </a:prstGeom>
          <a:noFill/>
        </p:spPr>
        <p:txBody>
          <a:bodyPr wrap="square" rtlCol="0">
            <a:spAutoFit/>
          </a:bodyPr>
          <a:lstStyle/>
          <a:p>
            <a:pPr algn="ctr"/>
            <a:r>
              <a:rPr lang="en-US" dirty="0" err="1"/>
              <a:t>kadm@uw.edu</a:t>
            </a:r>
            <a:r>
              <a:rPr lang="en-US" dirty="0"/>
              <a:t>	@</a:t>
            </a:r>
            <a:r>
              <a:rPr lang="en-US" dirty="0" err="1"/>
              <a:t>kdillmcfarland</a:t>
            </a:r>
            <a:r>
              <a:rPr lang="en-US" dirty="0"/>
              <a:t>						Slides </a:t>
            </a:r>
            <a:r>
              <a:rPr lang="en-US" dirty="0">
                <a:hlinkClick r:id="rId2"/>
              </a:rPr>
              <a:t>https://tinyurl.com/yxz9llyu</a:t>
            </a:r>
            <a:endParaRPr lang="en-US" dirty="0"/>
          </a:p>
        </p:txBody>
      </p:sp>
      <p:pic>
        <p:nvPicPr>
          <p:cNvPr id="6" name="Picture 5">
            <a:extLst>
              <a:ext uri="{FF2B5EF4-FFF2-40B4-BE49-F238E27FC236}">
                <a16:creationId xmlns:a16="http://schemas.microsoft.com/office/drawing/2014/main" id="{DB4E149F-16FA-AA42-BD0A-0D9476D81235}"/>
              </a:ext>
            </a:extLst>
          </p:cNvPr>
          <p:cNvPicPr>
            <a:picLocks noChangeAspect="1"/>
          </p:cNvPicPr>
          <p:nvPr/>
        </p:nvPicPr>
        <p:blipFill>
          <a:blip r:embed="rId3"/>
          <a:stretch>
            <a:fillRect/>
          </a:stretch>
        </p:blipFill>
        <p:spPr>
          <a:xfrm>
            <a:off x="1919152" y="644434"/>
            <a:ext cx="4176848" cy="5569131"/>
          </a:xfrm>
          <a:prstGeom prst="rect">
            <a:avLst/>
          </a:prstGeom>
        </p:spPr>
      </p:pic>
    </p:spTree>
    <p:extLst>
      <p:ext uri="{BB962C8B-B14F-4D97-AF65-F5344CB8AC3E}">
        <p14:creationId xmlns:p14="http://schemas.microsoft.com/office/powerpoint/2010/main" val="19176430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03B2E35-D555-D04B-8337-9FA0C7133300}"/>
              </a:ext>
            </a:extLst>
          </p:cNvPr>
          <p:cNvSpPr/>
          <p:nvPr/>
        </p:nvSpPr>
        <p:spPr>
          <a:xfrm>
            <a:off x="434109" y="265404"/>
            <a:ext cx="10621818" cy="6463308"/>
          </a:xfrm>
          <a:prstGeom prst="rect">
            <a:avLst/>
          </a:prstGeom>
        </p:spPr>
        <p:txBody>
          <a:bodyPr wrap="square">
            <a:spAutoFit/>
          </a:bodyPr>
          <a:lstStyle/>
          <a:p>
            <a:r>
              <a:rPr lang="en-US" dirty="0"/>
              <a:t>Claire Levy (she/her) : Why is it called "distributed" ?</a:t>
            </a:r>
          </a:p>
          <a:p>
            <a:pPr marL="285750" indent="-285750">
              <a:buFont typeface="Arial" panose="020B0604020202020204" pitchFamily="34" charset="0"/>
              <a:buChar char="•"/>
            </a:pPr>
            <a:r>
              <a:rPr lang="en-US" dirty="0"/>
              <a:t>Distributed refers to the idea that the complete history of a file is present on every computer that has a copy of that file. So, the history is disturbed along with the file. This is in contrast to “centralized” which means only the original file creator (or no one) has the history and if they were to share that file, the other person would only have access to that current version.</a:t>
            </a:r>
          </a:p>
          <a:p>
            <a:pPr marL="285750" indent="-285750">
              <a:buFont typeface="Arial" panose="020B0604020202020204" pitchFamily="34" charset="0"/>
              <a:buChar char="•"/>
            </a:pPr>
            <a:endParaRPr lang="en-US" dirty="0"/>
          </a:p>
          <a:p>
            <a:r>
              <a:rPr lang="en-US" dirty="0"/>
              <a:t>Kathie Sun : 1) How do you typically deal with clashes between different users/computers and reconciling or merging them? </a:t>
            </a:r>
          </a:p>
          <a:p>
            <a:pPr marL="285750" indent="-285750">
              <a:buFont typeface="Arial" panose="020B0604020202020204" pitchFamily="34" charset="0"/>
              <a:buChar char="•"/>
            </a:pPr>
            <a:r>
              <a:rPr lang="en-US" dirty="0"/>
              <a:t>GitHub has an interface for merging and dealing with what they term “conflicts”. This is a challenging aspect of collaborating on code for sure! My recommendation is to push to GitHub and merge frequently so that you don’t end up with a seemingly insurmountable list of conflicts at the end.</a:t>
            </a:r>
          </a:p>
          <a:p>
            <a:r>
              <a:rPr lang="en-US" dirty="0"/>
              <a:t>2) do you have a preferred editor that does a good job of showing the changes over time? thanks!</a:t>
            </a:r>
          </a:p>
          <a:p>
            <a:pPr marL="285750" indent="-285750">
              <a:buFont typeface="Arial" panose="020B0604020202020204" pitchFamily="34" charset="0"/>
              <a:buChar char="•"/>
            </a:pPr>
            <a:r>
              <a:rPr lang="en-US" dirty="0"/>
              <a:t>In command line, </a:t>
            </a:r>
            <a:r>
              <a:rPr lang="en-US" dirty="0">
                <a:latin typeface="Courier New" panose="02070309020205020404" pitchFamily="49" charset="0"/>
                <a:cs typeface="Courier New" panose="02070309020205020404" pitchFamily="49" charset="0"/>
              </a:rPr>
              <a:t>git log </a:t>
            </a:r>
            <a:r>
              <a:rPr lang="en-US" dirty="0"/>
              <a:t>shows the history of the repo you’re in. On GitHub, you can go to a file and click its history (upper right) to see this.</a:t>
            </a:r>
          </a:p>
          <a:p>
            <a:pPr marL="285750" indent="-285750">
              <a:buFont typeface="Arial" panose="020B0604020202020204" pitchFamily="34" charset="0"/>
              <a:buChar char="•"/>
            </a:pPr>
            <a:endParaRPr lang="en-US" dirty="0"/>
          </a:p>
          <a:p>
            <a:r>
              <a:rPr lang="en-US" dirty="0"/>
              <a:t>Rebecca Butler : (1) how do you decide to just use the GitHub history vs making a new file? </a:t>
            </a:r>
          </a:p>
          <a:p>
            <a:pPr marL="285750" indent="-285750">
              <a:buFont typeface="Arial" panose="020B0604020202020204" pitchFamily="34" charset="0"/>
              <a:buChar char="•"/>
            </a:pPr>
            <a:r>
              <a:rPr lang="en-US" dirty="0"/>
              <a:t>It depends on your end goal. If you don’t want the current version, you can use the history to undo the changes you don’t want anymore. Like if you broke a script and want to go back to when it was working. If you still want the current version but want another copy to play around with, use a branch to protect the original and then if your changes work out, merge it back into the main branch to update that. Or if you don’t want to use a branch, you can copy the file and continue to track it with git. This is useful if you have some other code dependent on the current version and don’t want to break that while you, for example, add a feature</a:t>
            </a:r>
          </a:p>
        </p:txBody>
      </p:sp>
    </p:spTree>
    <p:extLst>
      <p:ext uri="{BB962C8B-B14F-4D97-AF65-F5344CB8AC3E}">
        <p14:creationId xmlns:p14="http://schemas.microsoft.com/office/powerpoint/2010/main" val="13414225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7D0FF68-8F6E-0C47-9A87-EF317D8F1F9F}"/>
              </a:ext>
            </a:extLst>
          </p:cNvPr>
          <p:cNvSpPr/>
          <p:nvPr/>
        </p:nvSpPr>
        <p:spPr>
          <a:xfrm>
            <a:off x="443345" y="197346"/>
            <a:ext cx="11573163" cy="6463308"/>
          </a:xfrm>
          <a:prstGeom prst="rect">
            <a:avLst/>
          </a:prstGeom>
        </p:spPr>
        <p:txBody>
          <a:bodyPr wrap="square">
            <a:spAutoFit/>
          </a:bodyPr>
          <a:lstStyle/>
          <a:p>
            <a:r>
              <a:rPr lang="en-US" dirty="0"/>
              <a:t>(2) for someone trying to get into GitHub via </a:t>
            </a:r>
            <a:r>
              <a:rPr lang="en-US" dirty="0" err="1"/>
              <a:t>rstudio</a:t>
            </a:r>
            <a:r>
              <a:rPr lang="en-US" dirty="0"/>
              <a:t> interface — is </a:t>
            </a:r>
            <a:r>
              <a:rPr lang="en-US" dirty="0" err="1"/>
              <a:t>usethis</a:t>
            </a:r>
            <a:r>
              <a:rPr lang="en-US" dirty="0"/>
              <a:t> valuable to learn? I’m hearing that some merge conflicts can’t be resolved via </a:t>
            </a:r>
            <a:r>
              <a:rPr lang="en-US" dirty="0" err="1"/>
              <a:t>rstudio</a:t>
            </a:r>
            <a:r>
              <a:rPr lang="en-US" dirty="0"/>
              <a:t> but am a bit intimidated by the command line. </a:t>
            </a:r>
          </a:p>
          <a:p>
            <a:pPr marL="285750" indent="-285750">
              <a:buFont typeface="Arial" panose="020B0604020202020204" pitchFamily="34" charset="0"/>
              <a:buChar char="•"/>
            </a:pPr>
            <a:r>
              <a:rPr lang="en-US" dirty="0"/>
              <a:t>I don’t have much experience with git in </a:t>
            </a:r>
            <a:r>
              <a:rPr lang="en-US" dirty="0" err="1"/>
              <a:t>Rstudio</a:t>
            </a:r>
            <a:r>
              <a:rPr lang="en-US" dirty="0"/>
              <a:t> unfortunately. I’ve found that the most complicated merge conflicts can’t be resolved even with </a:t>
            </a:r>
            <a:r>
              <a:rPr lang="en-US" dirty="0" err="1"/>
              <a:t>usethis</a:t>
            </a:r>
            <a:r>
              <a:rPr lang="en-US" dirty="0"/>
              <a:t>. So command line may still be needed. Or if you can push to GitHub, the online interface is friendlier</a:t>
            </a:r>
          </a:p>
          <a:p>
            <a:r>
              <a:rPr lang="en-US" dirty="0"/>
              <a:t>Pavitra Chakravarty : any difference between git and </a:t>
            </a:r>
            <a:r>
              <a:rPr lang="en-US" dirty="0" err="1"/>
              <a:t>gitlab</a:t>
            </a:r>
            <a:endParaRPr lang="en-US" dirty="0"/>
          </a:p>
          <a:p>
            <a:pPr marL="285750" indent="-285750">
              <a:buFont typeface="Arial" panose="020B0604020202020204" pitchFamily="34" charset="0"/>
              <a:buChar char="•"/>
            </a:pPr>
            <a:r>
              <a:rPr lang="en-US" dirty="0"/>
              <a:t>I think of GitLab as hardcore GitHub. Lab is designed for program developers and has more control of permissions and continuous updating (instead of Hub where you have to tell it to push/pull)</a:t>
            </a:r>
          </a:p>
          <a:p>
            <a:r>
              <a:rPr lang="en-US" dirty="0"/>
              <a:t>Elisabeth A. Rosenthal : it looked like a pull worked both ways. Can you explain that?</a:t>
            </a:r>
          </a:p>
          <a:p>
            <a:pPr marL="285750" indent="-285750">
              <a:buFont typeface="Arial" panose="020B0604020202020204" pitchFamily="34" charset="0"/>
              <a:buChar char="•"/>
            </a:pPr>
            <a:r>
              <a:rPr lang="en-US" dirty="0"/>
              <a:t>Pull refers to getting files from GitHub and downloading/updating them on your computer, no matter the computer of user</a:t>
            </a:r>
          </a:p>
          <a:p>
            <a:r>
              <a:rPr lang="en-US" dirty="0"/>
              <a:t>Melissa </a:t>
            </a:r>
            <a:r>
              <a:rPr lang="en-US" dirty="0" err="1"/>
              <a:t>Gaughan</a:t>
            </a:r>
            <a:r>
              <a:rPr lang="en-US" dirty="0"/>
              <a:t> : best resources for learning R + git?</a:t>
            </a:r>
          </a:p>
          <a:p>
            <a:pPr marL="285750" indent="-285750">
              <a:buFont typeface="Arial" panose="020B0604020202020204" pitchFamily="34" charset="0"/>
              <a:buChar char="•"/>
            </a:pPr>
            <a:r>
              <a:rPr lang="en-US" dirty="0"/>
              <a:t>Shameless plug to my own workshop </a:t>
            </a:r>
            <a:r>
              <a:rPr lang="en-US" dirty="0">
                <a:hlinkClick r:id="rId2"/>
              </a:rPr>
              <a:t>https://github.com/EDUCE-UBC/workshops/tree/master/R/reproducible_research</a:t>
            </a:r>
            <a:endParaRPr lang="en-US" dirty="0"/>
          </a:p>
          <a:p>
            <a:pPr marL="285750" indent="-285750">
              <a:buFont typeface="Arial" panose="020B0604020202020204" pitchFamily="34" charset="0"/>
              <a:buChar char="•"/>
            </a:pPr>
            <a:r>
              <a:rPr lang="en-US" dirty="0"/>
              <a:t>I first learned with the Carpentries </a:t>
            </a:r>
            <a:r>
              <a:rPr lang="en-US" dirty="0">
                <a:hlinkClick r:id="rId3"/>
              </a:rPr>
              <a:t>http://swcarpentry.github.io/git-novice/</a:t>
            </a:r>
            <a:endParaRPr lang="en-US" dirty="0"/>
          </a:p>
          <a:p>
            <a:pPr marL="285750" indent="-285750">
              <a:buFont typeface="Arial" panose="020B0604020202020204" pitchFamily="34" charset="0"/>
              <a:buChar char="•"/>
            </a:pPr>
            <a:r>
              <a:rPr lang="en-US" dirty="0"/>
              <a:t>Monica: </a:t>
            </a:r>
            <a:r>
              <a:rPr lang="en-US" dirty="0">
                <a:hlinkClick r:id="rId4"/>
              </a:rPr>
              <a:t>https://happygitwithr.com/</a:t>
            </a:r>
            <a:endParaRPr lang="en-US" dirty="0"/>
          </a:p>
          <a:p>
            <a:pPr marL="285750" indent="-285750">
              <a:buFont typeface="Arial" panose="020B0604020202020204" pitchFamily="34" charset="0"/>
              <a:buChar char="•"/>
            </a:pPr>
            <a:r>
              <a:rPr lang="en-US" dirty="0">
                <a:hlinkClick r:id="rId5"/>
              </a:rPr>
              <a:t>https://www.atlassian.com/git/tutorials</a:t>
            </a:r>
            <a:r>
              <a:rPr lang="en-US" dirty="0"/>
              <a:t> </a:t>
            </a:r>
          </a:p>
          <a:p>
            <a:pPr marL="285750" indent="-285750">
              <a:buFont typeface="Arial" panose="020B0604020202020204" pitchFamily="34" charset="0"/>
              <a:buChar char="•"/>
            </a:pPr>
            <a:r>
              <a:rPr lang="en-US" dirty="0">
                <a:hlinkClick r:id="rId6"/>
              </a:rPr>
              <a:t>https://docs.github.com/en</a:t>
            </a:r>
            <a:endParaRPr lang="en-US" dirty="0"/>
          </a:p>
          <a:p>
            <a:r>
              <a:rPr lang="en-US" dirty="0" err="1"/>
              <a:t>Megsie</a:t>
            </a:r>
            <a:r>
              <a:rPr lang="en-US" dirty="0"/>
              <a:t> </a:t>
            </a:r>
            <a:r>
              <a:rPr lang="en-US" dirty="0" err="1"/>
              <a:t>Siple</a:t>
            </a:r>
            <a:r>
              <a:rPr lang="en-US" dirty="0"/>
              <a:t> (she/her) : I am confused about the difference between git fetch and git pull. I have a local copy of one of my colleagues’ repos on my machine and I am not sure what the best practice is for updating it periodically.</a:t>
            </a:r>
          </a:p>
          <a:p>
            <a:pPr marL="285750" indent="-285750">
              <a:buFont typeface="Arial" panose="020B0604020202020204" pitchFamily="34" charset="0"/>
              <a:buChar char="•"/>
            </a:pPr>
            <a:r>
              <a:rPr lang="en-US" dirty="0"/>
              <a:t>Fetch puts the file in the staging area (or index). This means git on your computer knows the changes but hasn’t actually changed the file. They always work together. I think of fetch as me asking </a:t>
            </a:r>
            <a:r>
              <a:rPr lang="en-US" dirty="0" err="1"/>
              <a:t>github</a:t>
            </a:r>
            <a:r>
              <a:rPr lang="en-US" dirty="0"/>
              <a:t> if there is a reason to pull e.g. if my version is older than the one on </a:t>
            </a:r>
            <a:r>
              <a:rPr lang="en-US" dirty="0" err="1"/>
              <a:t>github</a:t>
            </a:r>
            <a:r>
              <a:rPr lang="en-US" dirty="0"/>
              <a:t>, I need to pull to update it</a:t>
            </a:r>
          </a:p>
        </p:txBody>
      </p:sp>
    </p:spTree>
    <p:extLst>
      <p:ext uri="{BB962C8B-B14F-4D97-AF65-F5344CB8AC3E}">
        <p14:creationId xmlns:p14="http://schemas.microsoft.com/office/powerpoint/2010/main" val="30127022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1154AD-5D41-6249-B310-CC41D431CAB9}"/>
              </a:ext>
            </a:extLst>
          </p:cNvPr>
          <p:cNvSpPr>
            <a:spLocks noGrp="1"/>
          </p:cNvSpPr>
          <p:nvPr>
            <p:ph type="title"/>
          </p:nvPr>
        </p:nvSpPr>
        <p:spPr/>
        <p:txBody>
          <a:bodyPr/>
          <a:lstStyle/>
          <a:p>
            <a:pPr algn="ctr"/>
            <a:r>
              <a:rPr lang="en-US" dirty="0"/>
              <a:t>An introduction to git tools to help you collaborate across space </a:t>
            </a:r>
            <a:r>
              <a:rPr lang="en-US"/>
              <a:t>and time</a:t>
            </a:r>
            <a:endParaRPr lang="en-US" dirty="0"/>
          </a:p>
        </p:txBody>
      </p:sp>
      <p:sp>
        <p:nvSpPr>
          <p:cNvPr id="3" name="Content Placeholder 2">
            <a:extLst>
              <a:ext uri="{FF2B5EF4-FFF2-40B4-BE49-F238E27FC236}">
                <a16:creationId xmlns:a16="http://schemas.microsoft.com/office/drawing/2014/main" id="{3EB0D329-87FD-3E43-8528-DAB744CDF539}"/>
              </a:ext>
            </a:extLst>
          </p:cNvPr>
          <p:cNvSpPr>
            <a:spLocks noGrp="1"/>
          </p:cNvSpPr>
          <p:nvPr>
            <p:ph idx="1"/>
          </p:nvPr>
        </p:nvSpPr>
        <p:spPr/>
        <p:txBody>
          <a:bodyPr/>
          <a:lstStyle/>
          <a:p>
            <a:endParaRPr lang="en-US" dirty="0"/>
          </a:p>
          <a:p>
            <a:r>
              <a:rPr lang="en-US" dirty="0"/>
              <a:t>Why version control?</a:t>
            </a:r>
          </a:p>
          <a:p>
            <a:endParaRPr lang="en-US" dirty="0"/>
          </a:p>
          <a:p>
            <a:r>
              <a:rPr lang="en-US" dirty="0"/>
              <a:t>Collaborate with yourself</a:t>
            </a:r>
            <a:br>
              <a:rPr lang="en-US" dirty="0"/>
            </a:br>
            <a:endParaRPr lang="en-US" dirty="0"/>
          </a:p>
          <a:p>
            <a:r>
              <a:rPr lang="en-US" dirty="0"/>
              <a:t>Collaborate with others</a:t>
            </a:r>
          </a:p>
          <a:p>
            <a:endParaRPr lang="en-US" dirty="0"/>
          </a:p>
          <a:p>
            <a:r>
              <a:rPr lang="en-US" dirty="0"/>
              <a:t>Share with the world!</a:t>
            </a:r>
          </a:p>
        </p:txBody>
      </p:sp>
      <p:sp>
        <p:nvSpPr>
          <p:cNvPr id="4" name="TextBox 3">
            <a:extLst>
              <a:ext uri="{FF2B5EF4-FFF2-40B4-BE49-F238E27FC236}">
                <a16:creationId xmlns:a16="http://schemas.microsoft.com/office/drawing/2014/main" id="{E70FB443-04DB-6A4E-BD03-F9131CDC0A87}"/>
              </a:ext>
            </a:extLst>
          </p:cNvPr>
          <p:cNvSpPr txBox="1"/>
          <p:nvPr/>
        </p:nvSpPr>
        <p:spPr>
          <a:xfrm>
            <a:off x="0" y="6488668"/>
            <a:ext cx="12192000" cy="369332"/>
          </a:xfrm>
          <a:prstGeom prst="rect">
            <a:avLst/>
          </a:prstGeom>
          <a:noFill/>
        </p:spPr>
        <p:txBody>
          <a:bodyPr wrap="square" rtlCol="0">
            <a:spAutoFit/>
          </a:bodyPr>
          <a:lstStyle/>
          <a:p>
            <a:pPr algn="ctr"/>
            <a:r>
              <a:rPr lang="en-US" dirty="0" err="1"/>
              <a:t>kadm@uw.edu</a:t>
            </a:r>
            <a:r>
              <a:rPr lang="en-US" dirty="0"/>
              <a:t>	@</a:t>
            </a:r>
            <a:r>
              <a:rPr lang="en-US" dirty="0" err="1"/>
              <a:t>kdillmcfarland</a:t>
            </a:r>
            <a:r>
              <a:rPr lang="en-US" dirty="0"/>
              <a:t>						Slides </a:t>
            </a:r>
            <a:r>
              <a:rPr lang="en-US" dirty="0">
                <a:hlinkClick r:id="rId2"/>
              </a:rPr>
              <a:t>https://tinyurl.com/yxz9llyu</a:t>
            </a:r>
            <a:endParaRPr lang="en-US" dirty="0"/>
          </a:p>
        </p:txBody>
      </p:sp>
    </p:spTree>
    <p:extLst>
      <p:ext uri="{BB962C8B-B14F-4D97-AF65-F5344CB8AC3E}">
        <p14:creationId xmlns:p14="http://schemas.microsoft.com/office/powerpoint/2010/main" val="34286892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C0A6EC-04AA-5B45-94C0-FF1C4EFEF1BA}"/>
              </a:ext>
            </a:extLst>
          </p:cNvPr>
          <p:cNvSpPr>
            <a:spLocks noGrp="1"/>
          </p:cNvSpPr>
          <p:nvPr>
            <p:ph type="title"/>
          </p:nvPr>
        </p:nvSpPr>
        <p:spPr/>
        <p:txBody>
          <a:bodyPr/>
          <a:lstStyle/>
          <a:p>
            <a:r>
              <a:rPr lang="en-US" dirty="0"/>
              <a:t>Version control</a:t>
            </a:r>
          </a:p>
        </p:txBody>
      </p:sp>
      <p:sp>
        <p:nvSpPr>
          <p:cNvPr id="3" name="Content Placeholder 2">
            <a:extLst>
              <a:ext uri="{FF2B5EF4-FFF2-40B4-BE49-F238E27FC236}">
                <a16:creationId xmlns:a16="http://schemas.microsoft.com/office/drawing/2014/main" id="{82EC5F2A-B8D5-F442-A36B-5E8FE02E22DB}"/>
              </a:ext>
            </a:extLst>
          </p:cNvPr>
          <p:cNvSpPr>
            <a:spLocks noGrp="1"/>
          </p:cNvSpPr>
          <p:nvPr>
            <p:ph idx="1"/>
          </p:nvPr>
        </p:nvSpPr>
        <p:spPr/>
        <p:txBody>
          <a:bodyPr/>
          <a:lstStyle/>
          <a:p>
            <a:endParaRPr lang="en-US" dirty="0"/>
          </a:p>
          <a:p>
            <a:r>
              <a:rPr lang="en-US" dirty="0"/>
              <a:t>Date files</a:t>
            </a:r>
          </a:p>
          <a:p>
            <a:pPr lvl="1"/>
            <a:r>
              <a:rPr lang="en-US" dirty="0"/>
              <a:t>Short and long time scale issues</a:t>
            </a:r>
          </a:p>
          <a:p>
            <a:endParaRPr lang="en-US" dirty="0"/>
          </a:p>
          <a:p>
            <a:r>
              <a:rPr lang="en-US" dirty="0"/>
              <a:t>Version numbers (v1.0.0)</a:t>
            </a:r>
          </a:p>
          <a:p>
            <a:endParaRPr lang="en-US" dirty="0"/>
          </a:p>
          <a:p>
            <a:r>
              <a:rPr lang="en-US" dirty="0"/>
              <a:t>Distributed (git)</a:t>
            </a:r>
          </a:p>
        </p:txBody>
      </p:sp>
      <p:sp>
        <p:nvSpPr>
          <p:cNvPr id="4" name="TextBox 3">
            <a:extLst>
              <a:ext uri="{FF2B5EF4-FFF2-40B4-BE49-F238E27FC236}">
                <a16:creationId xmlns:a16="http://schemas.microsoft.com/office/drawing/2014/main" id="{1FAA8BE5-F9EE-D246-815B-B3C52BE8CBA4}"/>
              </a:ext>
            </a:extLst>
          </p:cNvPr>
          <p:cNvSpPr txBox="1"/>
          <p:nvPr/>
        </p:nvSpPr>
        <p:spPr>
          <a:xfrm>
            <a:off x="0" y="6488668"/>
            <a:ext cx="12192000" cy="369332"/>
          </a:xfrm>
          <a:prstGeom prst="rect">
            <a:avLst/>
          </a:prstGeom>
          <a:noFill/>
        </p:spPr>
        <p:txBody>
          <a:bodyPr wrap="square" rtlCol="0">
            <a:spAutoFit/>
          </a:bodyPr>
          <a:lstStyle/>
          <a:p>
            <a:pPr algn="ctr"/>
            <a:r>
              <a:rPr lang="en-US" dirty="0" err="1"/>
              <a:t>kadm@uw.edu</a:t>
            </a:r>
            <a:r>
              <a:rPr lang="en-US" dirty="0"/>
              <a:t>	@</a:t>
            </a:r>
            <a:r>
              <a:rPr lang="en-US" dirty="0" err="1"/>
              <a:t>kdillmcfarland</a:t>
            </a:r>
            <a:r>
              <a:rPr lang="en-US" dirty="0"/>
              <a:t>						Slides </a:t>
            </a:r>
            <a:r>
              <a:rPr lang="en-US" dirty="0">
                <a:hlinkClick r:id="rId2"/>
              </a:rPr>
              <a:t>https://tinyurl.com/yxz9llyu</a:t>
            </a:r>
            <a:endParaRPr lang="en-US" dirty="0"/>
          </a:p>
        </p:txBody>
      </p:sp>
    </p:spTree>
    <p:extLst>
      <p:ext uri="{BB962C8B-B14F-4D97-AF65-F5344CB8AC3E}">
        <p14:creationId xmlns:p14="http://schemas.microsoft.com/office/powerpoint/2010/main" val="31679404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FAA8BE5-F9EE-D246-815B-B3C52BE8CBA4}"/>
              </a:ext>
            </a:extLst>
          </p:cNvPr>
          <p:cNvSpPr txBox="1"/>
          <p:nvPr/>
        </p:nvSpPr>
        <p:spPr>
          <a:xfrm>
            <a:off x="0" y="6488668"/>
            <a:ext cx="12192000" cy="369332"/>
          </a:xfrm>
          <a:prstGeom prst="rect">
            <a:avLst/>
          </a:prstGeom>
          <a:noFill/>
        </p:spPr>
        <p:txBody>
          <a:bodyPr wrap="square" rtlCol="0">
            <a:spAutoFit/>
          </a:bodyPr>
          <a:lstStyle/>
          <a:p>
            <a:pPr algn="ctr"/>
            <a:r>
              <a:rPr lang="en-US" dirty="0" err="1"/>
              <a:t>kadm@uw.edu</a:t>
            </a:r>
            <a:r>
              <a:rPr lang="en-US" dirty="0"/>
              <a:t>	@</a:t>
            </a:r>
            <a:r>
              <a:rPr lang="en-US" dirty="0" err="1"/>
              <a:t>kdillmcfarland</a:t>
            </a:r>
            <a:r>
              <a:rPr lang="en-US" dirty="0"/>
              <a:t>						Slides </a:t>
            </a:r>
            <a:r>
              <a:rPr lang="en-US" dirty="0">
                <a:hlinkClick r:id="rId2"/>
              </a:rPr>
              <a:t>https://tinyurl.com/yxz9llyu</a:t>
            </a:r>
            <a:endParaRPr lang="en-US" dirty="0"/>
          </a:p>
        </p:txBody>
      </p:sp>
      <p:pic>
        <p:nvPicPr>
          <p:cNvPr id="9" name="Picture 8">
            <a:extLst>
              <a:ext uri="{FF2B5EF4-FFF2-40B4-BE49-F238E27FC236}">
                <a16:creationId xmlns:a16="http://schemas.microsoft.com/office/drawing/2014/main" id="{7F77C0A1-7AA5-7048-BB97-55D1261FE73D}"/>
              </a:ext>
            </a:extLst>
          </p:cNvPr>
          <p:cNvPicPr>
            <a:picLocks noChangeAspect="1"/>
          </p:cNvPicPr>
          <p:nvPr/>
        </p:nvPicPr>
        <p:blipFill>
          <a:blip r:embed="rId3"/>
          <a:stretch>
            <a:fillRect/>
          </a:stretch>
        </p:blipFill>
        <p:spPr>
          <a:xfrm>
            <a:off x="3662749" y="0"/>
            <a:ext cx="4866501" cy="6488668"/>
          </a:xfrm>
          <a:prstGeom prst="rect">
            <a:avLst/>
          </a:prstGeom>
        </p:spPr>
      </p:pic>
    </p:spTree>
    <p:extLst>
      <p:ext uri="{BB962C8B-B14F-4D97-AF65-F5344CB8AC3E}">
        <p14:creationId xmlns:p14="http://schemas.microsoft.com/office/powerpoint/2010/main" val="33981842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C0A6EC-04AA-5B45-94C0-FF1C4EFEF1BA}"/>
              </a:ext>
            </a:extLst>
          </p:cNvPr>
          <p:cNvSpPr>
            <a:spLocks noGrp="1"/>
          </p:cNvSpPr>
          <p:nvPr>
            <p:ph type="title"/>
          </p:nvPr>
        </p:nvSpPr>
        <p:spPr/>
        <p:txBody>
          <a:bodyPr/>
          <a:lstStyle/>
          <a:p>
            <a:r>
              <a:rPr lang="en-US" dirty="0"/>
              <a:t>Distributed version control</a:t>
            </a:r>
          </a:p>
        </p:txBody>
      </p:sp>
      <p:sp>
        <p:nvSpPr>
          <p:cNvPr id="3" name="Content Placeholder 2">
            <a:extLst>
              <a:ext uri="{FF2B5EF4-FFF2-40B4-BE49-F238E27FC236}">
                <a16:creationId xmlns:a16="http://schemas.microsoft.com/office/drawing/2014/main" id="{82EC5F2A-B8D5-F442-A36B-5E8FE02E22DB}"/>
              </a:ext>
            </a:extLst>
          </p:cNvPr>
          <p:cNvSpPr>
            <a:spLocks noGrp="1"/>
          </p:cNvSpPr>
          <p:nvPr>
            <p:ph idx="1"/>
          </p:nvPr>
        </p:nvSpPr>
        <p:spPr/>
        <p:txBody>
          <a:bodyPr/>
          <a:lstStyle/>
          <a:p>
            <a:endParaRPr lang="en-US" dirty="0"/>
          </a:p>
          <a:p>
            <a:r>
              <a:rPr lang="en-US" dirty="0"/>
              <a:t>Time-stamp</a:t>
            </a:r>
          </a:p>
          <a:p>
            <a:endParaRPr lang="en-US" dirty="0"/>
          </a:p>
          <a:p>
            <a:r>
              <a:rPr lang="en-US" dirty="0"/>
              <a:t>Comment</a:t>
            </a:r>
          </a:p>
          <a:p>
            <a:endParaRPr lang="en-US" dirty="0"/>
          </a:p>
          <a:p>
            <a:r>
              <a:rPr lang="en-US" dirty="0"/>
              <a:t>Author</a:t>
            </a:r>
          </a:p>
          <a:p>
            <a:pPr marL="0" indent="0">
              <a:buNone/>
            </a:pPr>
            <a:endParaRPr lang="en-US" dirty="0"/>
          </a:p>
        </p:txBody>
      </p:sp>
      <p:sp>
        <p:nvSpPr>
          <p:cNvPr id="4" name="TextBox 3">
            <a:extLst>
              <a:ext uri="{FF2B5EF4-FFF2-40B4-BE49-F238E27FC236}">
                <a16:creationId xmlns:a16="http://schemas.microsoft.com/office/drawing/2014/main" id="{1FAA8BE5-F9EE-D246-815B-B3C52BE8CBA4}"/>
              </a:ext>
            </a:extLst>
          </p:cNvPr>
          <p:cNvSpPr txBox="1"/>
          <p:nvPr/>
        </p:nvSpPr>
        <p:spPr>
          <a:xfrm>
            <a:off x="0" y="6488668"/>
            <a:ext cx="12192000" cy="369332"/>
          </a:xfrm>
          <a:prstGeom prst="rect">
            <a:avLst/>
          </a:prstGeom>
          <a:noFill/>
        </p:spPr>
        <p:txBody>
          <a:bodyPr wrap="square" rtlCol="0">
            <a:spAutoFit/>
          </a:bodyPr>
          <a:lstStyle/>
          <a:p>
            <a:pPr algn="ctr"/>
            <a:r>
              <a:rPr lang="en-US" dirty="0" err="1"/>
              <a:t>kadm@uw.edu</a:t>
            </a:r>
            <a:r>
              <a:rPr lang="en-US" dirty="0"/>
              <a:t>	@</a:t>
            </a:r>
            <a:r>
              <a:rPr lang="en-US" dirty="0" err="1"/>
              <a:t>kdillmcfarland</a:t>
            </a:r>
            <a:r>
              <a:rPr lang="en-US" dirty="0"/>
              <a:t>						Slides </a:t>
            </a:r>
            <a:r>
              <a:rPr lang="en-US" dirty="0">
                <a:hlinkClick r:id="rId2"/>
              </a:rPr>
              <a:t>https://tinyurl.com/yxz9llyu</a:t>
            </a:r>
            <a:endParaRPr lang="en-US" dirty="0"/>
          </a:p>
        </p:txBody>
      </p:sp>
    </p:spTree>
    <p:extLst>
      <p:ext uri="{BB962C8B-B14F-4D97-AF65-F5344CB8AC3E}">
        <p14:creationId xmlns:p14="http://schemas.microsoft.com/office/powerpoint/2010/main" val="12124920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C0A6EC-04AA-5B45-94C0-FF1C4EFEF1BA}"/>
              </a:ext>
            </a:extLst>
          </p:cNvPr>
          <p:cNvSpPr>
            <a:spLocks noGrp="1"/>
          </p:cNvSpPr>
          <p:nvPr>
            <p:ph type="title"/>
          </p:nvPr>
        </p:nvSpPr>
        <p:spPr/>
        <p:txBody>
          <a:bodyPr/>
          <a:lstStyle/>
          <a:p>
            <a:r>
              <a:rPr lang="en-US" dirty="0"/>
              <a:t>Collaborate with yourself in git</a:t>
            </a:r>
          </a:p>
        </p:txBody>
      </p:sp>
      <p:pic>
        <p:nvPicPr>
          <p:cNvPr id="6" name="Content Placeholder 5">
            <a:extLst>
              <a:ext uri="{FF2B5EF4-FFF2-40B4-BE49-F238E27FC236}">
                <a16:creationId xmlns:a16="http://schemas.microsoft.com/office/drawing/2014/main" id="{3DF1505F-84B8-4B46-8C7C-321C4DD4B8C4}"/>
              </a:ext>
            </a:extLst>
          </p:cNvPr>
          <p:cNvPicPr>
            <a:picLocks noGrp="1" noChangeAspect="1"/>
          </p:cNvPicPr>
          <p:nvPr>
            <p:ph idx="1"/>
          </p:nvPr>
        </p:nvPicPr>
        <p:blipFill rotWithShape="1">
          <a:blip r:embed="rId2"/>
          <a:srcRect t="8957"/>
          <a:stretch/>
        </p:blipFill>
        <p:spPr>
          <a:xfrm>
            <a:off x="2887798" y="1852238"/>
            <a:ext cx="6416403" cy="4136324"/>
          </a:xfrm>
        </p:spPr>
      </p:pic>
      <p:sp>
        <p:nvSpPr>
          <p:cNvPr id="4" name="TextBox 3">
            <a:extLst>
              <a:ext uri="{FF2B5EF4-FFF2-40B4-BE49-F238E27FC236}">
                <a16:creationId xmlns:a16="http://schemas.microsoft.com/office/drawing/2014/main" id="{1FAA8BE5-F9EE-D246-815B-B3C52BE8CBA4}"/>
              </a:ext>
            </a:extLst>
          </p:cNvPr>
          <p:cNvSpPr txBox="1"/>
          <p:nvPr/>
        </p:nvSpPr>
        <p:spPr>
          <a:xfrm>
            <a:off x="0" y="6488668"/>
            <a:ext cx="12192000" cy="369332"/>
          </a:xfrm>
          <a:prstGeom prst="rect">
            <a:avLst/>
          </a:prstGeom>
          <a:noFill/>
        </p:spPr>
        <p:txBody>
          <a:bodyPr wrap="square" rtlCol="0">
            <a:spAutoFit/>
          </a:bodyPr>
          <a:lstStyle/>
          <a:p>
            <a:pPr algn="ctr"/>
            <a:r>
              <a:rPr lang="en-US" dirty="0" err="1"/>
              <a:t>kadm@uw.edu</a:t>
            </a:r>
            <a:r>
              <a:rPr lang="en-US" dirty="0"/>
              <a:t>	@</a:t>
            </a:r>
            <a:r>
              <a:rPr lang="en-US" dirty="0" err="1"/>
              <a:t>kdillmcfarland</a:t>
            </a:r>
            <a:r>
              <a:rPr lang="en-US" dirty="0"/>
              <a:t>						Slides </a:t>
            </a:r>
            <a:r>
              <a:rPr lang="en-US" dirty="0">
                <a:hlinkClick r:id="rId3"/>
              </a:rPr>
              <a:t>https://tinyurl.com/yxz9llyu</a:t>
            </a:r>
            <a:endParaRPr lang="en-US" dirty="0"/>
          </a:p>
        </p:txBody>
      </p:sp>
      <p:grpSp>
        <p:nvGrpSpPr>
          <p:cNvPr id="10" name="Group 9">
            <a:extLst>
              <a:ext uri="{FF2B5EF4-FFF2-40B4-BE49-F238E27FC236}">
                <a16:creationId xmlns:a16="http://schemas.microsoft.com/office/drawing/2014/main" id="{0CBF9DA5-A289-1841-9A88-790B6D2AB6CE}"/>
              </a:ext>
            </a:extLst>
          </p:cNvPr>
          <p:cNvGrpSpPr/>
          <p:nvPr/>
        </p:nvGrpSpPr>
        <p:grpSpPr>
          <a:xfrm>
            <a:off x="9855671" y="0"/>
            <a:ext cx="2266660" cy="967957"/>
            <a:chOff x="9281160" y="4606604"/>
            <a:chExt cx="2266660" cy="967957"/>
          </a:xfrm>
        </p:grpSpPr>
        <p:sp>
          <p:nvSpPr>
            <p:cNvPr id="7" name="Rectangle 6">
              <a:extLst>
                <a:ext uri="{FF2B5EF4-FFF2-40B4-BE49-F238E27FC236}">
                  <a16:creationId xmlns:a16="http://schemas.microsoft.com/office/drawing/2014/main" id="{31F9DEC3-41CC-F14B-8F48-1DD18E37E3D2}"/>
                </a:ext>
              </a:extLst>
            </p:cNvPr>
            <p:cNvSpPr>
              <a:spLocks noChangeAspect="1"/>
            </p:cNvSpPr>
            <p:nvPr/>
          </p:nvSpPr>
          <p:spPr>
            <a:xfrm>
              <a:off x="9281160" y="5214136"/>
              <a:ext cx="274320" cy="27432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38D8EC5F-B586-E94E-BD18-44207087F770}"/>
                </a:ext>
              </a:extLst>
            </p:cNvPr>
            <p:cNvSpPr>
              <a:spLocks noChangeAspect="1"/>
            </p:cNvSpPr>
            <p:nvPr/>
          </p:nvSpPr>
          <p:spPr>
            <a:xfrm>
              <a:off x="9281160" y="4781426"/>
              <a:ext cx="274320" cy="2743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4E9DEE8A-BB18-4C4B-90D6-4CD11F368A79}"/>
                </a:ext>
              </a:extLst>
            </p:cNvPr>
            <p:cNvSpPr txBox="1"/>
            <p:nvPr/>
          </p:nvSpPr>
          <p:spPr>
            <a:xfrm>
              <a:off x="9555480" y="4606604"/>
              <a:ext cx="1992340" cy="967957"/>
            </a:xfrm>
            <a:prstGeom prst="rect">
              <a:avLst/>
            </a:prstGeom>
            <a:noFill/>
          </p:spPr>
          <p:txBody>
            <a:bodyPr wrap="none" rtlCol="0">
              <a:spAutoFit/>
            </a:bodyPr>
            <a:lstStyle/>
            <a:p>
              <a:pPr>
                <a:lnSpc>
                  <a:spcPct val="150000"/>
                </a:lnSpc>
              </a:pPr>
              <a:r>
                <a:rPr lang="en-US" sz="2000" dirty="0"/>
                <a:t>git command line</a:t>
              </a:r>
            </a:p>
            <a:p>
              <a:pPr>
                <a:lnSpc>
                  <a:spcPct val="150000"/>
                </a:lnSpc>
              </a:pPr>
              <a:r>
                <a:rPr lang="en-US" sz="2000" dirty="0"/>
                <a:t>key terms</a:t>
              </a:r>
            </a:p>
          </p:txBody>
        </p:sp>
      </p:grpSp>
      <p:pic>
        <p:nvPicPr>
          <p:cNvPr id="12" name="Picture 11">
            <a:extLst>
              <a:ext uri="{FF2B5EF4-FFF2-40B4-BE49-F238E27FC236}">
                <a16:creationId xmlns:a16="http://schemas.microsoft.com/office/drawing/2014/main" id="{B9DFCA55-570D-A04C-80F9-927AE279511E}"/>
              </a:ext>
            </a:extLst>
          </p:cNvPr>
          <p:cNvPicPr>
            <a:picLocks noChangeAspect="1"/>
          </p:cNvPicPr>
          <p:nvPr/>
        </p:nvPicPr>
        <p:blipFill rotWithShape="1">
          <a:blip r:embed="rId4"/>
          <a:srcRect b="16957"/>
          <a:stretch/>
        </p:blipFill>
        <p:spPr>
          <a:xfrm>
            <a:off x="9855671" y="2190794"/>
            <a:ext cx="1808930" cy="1415099"/>
          </a:xfrm>
          <a:prstGeom prst="rect">
            <a:avLst/>
          </a:prstGeom>
        </p:spPr>
      </p:pic>
      <p:sp>
        <p:nvSpPr>
          <p:cNvPr id="13" name="Left Brace 12">
            <a:extLst>
              <a:ext uri="{FF2B5EF4-FFF2-40B4-BE49-F238E27FC236}">
                <a16:creationId xmlns:a16="http://schemas.microsoft.com/office/drawing/2014/main" id="{08B58178-8127-FE47-9AA7-0A67E3734086}"/>
              </a:ext>
            </a:extLst>
          </p:cNvPr>
          <p:cNvSpPr/>
          <p:nvPr/>
        </p:nvSpPr>
        <p:spPr>
          <a:xfrm>
            <a:off x="8880035" y="2197869"/>
            <a:ext cx="1234192" cy="1399315"/>
          </a:xfrm>
          <a:prstGeom prst="leftBrace">
            <a:avLst>
              <a:gd name="adj1" fmla="val 8333"/>
              <a:gd name="adj2" fmla="val 50521"/>
            </a:avLst>
          </a:prstGeom>
          <a:ln w="381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657585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C0A6EC-04AA-5B45-94C0-FF1C4EFEF1BA}"/>
              </a:ext>
            </a:extLst>
          </p:cNvPr>
          <p:cNvSpPr>
            <a:spLocks noGrp="1"/>
          </p:cNvSpPr>
          <p:nvPr>
            <p:ph type="title"/>
          </p:nvPr>
        </p:nvSpPr>
        <p:spPr/>
        <p:txBody>
          <a:bodyPr/>
          <a:lstStyle/>
          <a:p>
            <a:r>
              <a:rPr lang="en-US" dirty="0"/>
              <a:t>Collaborate over time</a:t>
            </a:r>
          </a:p>
        </p:txBody>
      </p:sp>
      <p:pic>
        <p:nvPicPr>
          <p:cNvPr id="6" name="Content Placeholder 5">
            <a:extLst>
              <a:ext uri="{FF2B5EF4-FFF2-40B4-BE49-F238E27FC236}">
                <a16:creationId xmlns:a16="http://schemas.microsoft.com/office/drawing/2014/main" id="{1C3FEA4D-994B-4E47-9F7E-B8AE5BAED4BA}"/>
              </a:ext>
            </a:extLst>
          </p:cNvPr>
          <p:cNvPicPr>
            <a:picLocks noGrp="1" noChangeAspect="1"/>
          </p:cNvPicPr>
          <p:nvPr>
            <p:ph idx="1"/>
          </p:nvPr>
        </p:nvPicPr>
        <p:blipFill>
          <a:blip r:embed="rId2"/>
          <a:stretch>
            <a:fillRect/>
          </a:stretch>
        </p:blipFill>
        <p:spPr>
          <a:xfrm>
            <a:off x="838200" y="2255215"/>
            <a:ext cx="10515600" cy="3492157"/>
          </a:xfrm>
        </p:spPr>
      </p:pic>
      <p:sp>
        <p:nvSpPr>
          <p:cNvPr id="4" name="TextBox 3">
            <a:extLst>
              <a:ext uri="{FF2B5EF4-FFF2-40B4-BE49-F238E27FC236}">
                <a16:creationId xmlns:a16="http://schemas.microsoft.com/office/drawing/2014/main" id="{1FAA8BE5-F9EE-D246-815B-B3C52BE8CBA4}"/>
              </a:ext>
            </a:extLst>
          </p:cNvPr>
          <p:cNvSpPr txBox="1"/>
          <p:nvPr/>
        </p:nvSpPr>
        <p:spPr>
          <a:xfrm>
            <a:off x="0" y="6488668"/>
            <a:ext cx="12192000" cy="369332"/>
          </a:xfrm>
          <a:prstGeom prst="rect">
            <a:avLst/>
          </a:prstGeom>
          <a:noFill/>
        </p:spPr>
        <p:txBody>
          <a:bodyPr wrap="square" rtlCol="0">
            <a:spAutoFit/>
          </a:bodyPr>
          <a:lstStyle/>
          <a:p>
            <a:pPr algn="ctr"/>
            <a:r>
              <a:rPr lang="en-US" dirty="0" err="1"/>
              <a:t>kadm@uw.edu</a:t>
            </a:r>
            <a:r>
              <a:rPr lang="en-US" dirty="0"/>
              <a:t>	@</a:t>
            </a:r>
            <a:r>
              <a:rPr lang="en-US" dirty="0" err="1"/>
              <a:t>kdillmcfarland</a:t>
            </a:r>
            <a:r>
              <a:rPr lang="en-US" dirty="0"/>
              <a:t>						Slides </a:t>
            </a:r>
            <a:r>
              <a:rPr lang="en-US" dirty="0">
                <a:hlinkClick r:id="rId3"/>
              </a:rPr>
              <a:t>https://tinyurl.com/yxz9llyu</a:t>
            </a:r>
            <a:endParaRPr lang="en-US" dirty="0"/>
          </a:p>
        </p:txBody>
      </p:sp>
    </p:spTree>
    <p:extLst>
      <p:ext uri="{BB962C8B-B14F-4D97-AF65-F5344CB8AC3E}">
        <p14:creationId xmlns:p14="http://schemas.microsoft.com/office/powerpoint/2010/main" val="25805721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C0A6EC-04AA-5B45-94C0-FF1C4EFEF1BA}"/>
              </a:ext>
            </a:extLst>
          </p:cNvPr>
          <p:cNvSpPr>
            <a:spLocks noGrp="1"/>
          </p:cNvSpPr>
          <p:nvPr>
            <p:ph type="title"/>
          </p:nvPr>
        </p:nvSpPr>
        <p:spPr/>
        <p:txBody>
          <a:bodyPr/>
          <a:lstStyle/>
          <a:p>
            <a:r>
              <a:rPr lang="en-US" dirty="0"/>
              <a:t>Collaborate over time</a:t>
            </a:r>
          </a:p>
        </p:txBody>
      </p:sp>
      <p:pic>
        <p:nvPicPr>
          <p:cNvPr id="6" name="Content Placeholder 5">
            <a:extLst>
              <a:ext uri="{FF2B5EF4-FFF2-40B4-BE49-F238E27FC236}">
                <a16:creationId xmlns:a16="http://schemas.microsoft.com/office/drawing/2014/main" id="{B36B4C89-ABA0-F54F-BA7E-8F051352DAF4}"/>
              </a:ext>
            </a:extLst>
          </p:cNvPr>
          <p:cNvPicPr>
            <a:picLocks noGrp="1" noChangeAspect="1"/>
          </p:cNvPicPr>
          <p:nvPr>
            <p:ph idx="1"/>
          </p:nvPr>
        </p:nvPicPr>
        <p:blipFill>
          <a:blip r:embed="rId2"/>
          <a:stretch>
            <a:fillRect/>
          </a:stretch>
        </p:blipFill>
        <p:spPr>
          <a:xfrm>
            <a:off x="2404615" y="1390302"/>
            <a:ext cx="7382770" cy="4908581"/>
          </a:xfrm>
        </p:spPr>
      </p:pic>
      <p:sp>
        <p:nvSpPr>
          <p:cNvPr id="4" name="TextBox 3">
            <a:extLst>
              <a:ext uri="{FF2B5EF4-FFF2-40B4-BE49-F238E27FC236}">
                <a16:creationId xmlns:a16="http://schemas.microsoft.com/office/drawing/2014/main" id="{1FAA8BE5-F9EE-D246-815B-B3C52BE8CBA4}"/>
              </a:ext>
            </a:extLst>
          </p:cNvPr>
          <p:cNvSpPr txBox="1"/>
          <p:nvPr/>
        </p:nvSpPr>
        <p:spPr>
          <a:xfrm>
            <a:off x="0" y="6488668"/>
            <a:ext cx="12192000" cy="369332"/>
          </a:xfrm>
          <a:prstGeom prst="rect">
            <a:avLst/>
          </a:prstGeom>
          <a:noFill/>
        </p:spPr>
        <p:txBody>
          <a:bodyPr wrap="square" rtlCol="0">
            <a:spAutoFit/>
          </a:bodyPr>
          <a:lstStyle/>
          <a:p>
            <a:pPr algn="ctr"/>
            <a:r>
              <a:rPr lang="en-US" dirty="0" err="1"/>
              <a:t>kadm@uw.edu</a:t>
            </a:r>
            <a:r>
              <a:rPr lang="en-US" dirty="0"/>
              <a:t>	@</a:t>
            </a:r>
            <a:r>
              <a:rPr lang="en-US" dirty="0" err="1"/>
              <a:t>kdillmcfarland</a:t>
            </a:r>
            <a:r>
              <a:rPr lang="en-US" dirty="0"/>
              <a:t>						Slides </a:t>
            </a:r>
            <a:r>
              <a:rPr lang="en-US" dirty="0">
                <a:hlinkClick r:id="rId3"/>
              </a:rPr>
              <a:t>https://tinyurl.com/yxz9llyu</a:t>
            </a:r>
            <a:endParaRPr lang="en-US" dirty="0"/>
          </a:p>
        </p:txBody>
      </p:sp>
    </p:spTree>
    <p:extLst>
      <p:ext uri="{BB962C8B-B14F-4D97-AF65-F5344CB8AC3E}">
        <p14:creationId xmlns:p14="http://schemas.microsoft.com/office/powerpoint/2010/main" val="42466564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C0A6EC-04AA-5B45-94C0-FF1C4EFEF1BA}"/>
              </a:ext>
            </a:extLst>
          </p:cNvPr>
          <p:cNvSpPr>
            <a:spLocks noGrp="1"/>
          </p:cNvSpPr>
          <p:nvPr>
            <p:ph type="title"/>
          </p:nvPr>
        </p:nvSpPr>
        <p:spPr/>
        <p:txBody>
          <a:bodyPr/>
          <a:lstStyle/>
          <a:p>
            <a:r>
              <a:rPr lang="en-US" dirty="0"/>
              <a:t>Collaborate over space</a:t>
            </a:r>
          </a:p>
        </p:txBody>
      </p:sp>
      <p:sp>
        <p:nvSpPr>
          <p:cNvPr id="4" name="TextBox 3">
            <a:extLst>
              <a:ext uri="{FF2B5EF4-FFF2-40B4-BE49-F238E27FC236}">
                <a16:creationId xmlns:a16="http://schemas.microsoft.com/office/drawing/2014/main" id="{1FAA8BE5-F9EE-D246-815B-B3C52BE8CBA4}"/>
              </a:ext>
            </a:extLst>
          </p:cNvPr>
          <p:cNvSpPr txBox="1"/>
          <p:nvPr/>
        </p:nvSpPr>
        <p:spPr>
          <a:xfrm>
            <a:off x="0" y="6488668"/>
            <a:ext cx="12192000" cy="369332"/>
          </a:xfrm>
          <a:prstGeom prst="rect">
            <a:avLst/>
          </a:prstGeom>
          <a:noFill/>
        </p:spPr>
        <p:txBody>
          <a:bodyPr wrap="square" rtlCol="0">
            <a:spAutoFit/>
          </a:bodyPr>
          <a:lstStyle/>
          <a:p>
            <a:pPr algn="ctr"/>
            <a:r>
              <a:rPr lang="en-US" dirty="0" err="1"/>
              <a:t>kadm@uw.edu</a:t>
            </a:r>
            <a:r>
              <a:rPr lang="en-US" dirty="0"/>
              <a:t>	@</a:t>
            </a:r>
            <a:r>
              <a:rPr lang="en-US" dirty="0" err="1"/>
              <a:t>kdillmcfarland</a:t>
            </a:r>
            <a:r>
              <a:rPr lang="en-US" dirty="0"/>
              <a:t>						Slides </a:t>
            </a:r>
            <a:r>
              <a:rPr lang="en-US" dirty="0">
                <a:hlinkClick r:id="rId3"/>
              </a:rPr>
              <a:t>https://tinyurl.com/yxz9llyu</a:t>
            </a:r>
            <a:endParaRPr lang="en-US" dirty="0"/>
          </a:p>
        </p:txBody>
      </p:sp>
      <p:pic>
        <p:nvPicPr>
          <p:cNvPr id="6" name="Picture 5">
            <a:extLst>
              <a:ext uri="{FF2B5EF4-FFF2-40B4-BE49-F238E27FC236}">
                <a16:creationId xmlns:a16="http://schemas.microsoft.com/office/drawing/2014/main" id="{DF542311-3563-D146-992A-AD7379BAB442}"/>
              </a:ext>
            </a:extLst>
          </p:cNvPr>
          <p:cNvPicPr>
            <a:picLocks noChangeAspect="1"/>
          </p:cNvPicPr>
          <p:nvPr/>
        </p:nvPicPr>
        <p:blipFill rotWithShape="1">
          <a:blip r:embed="rId4"/>
          <a:srcRect r="21356" b="53830"/>
          <a:stretch/>
        </p:blipFill>
        <p:spPr>
          <a:xfrm>
            <a:off x="368609" y="1849078"/>
            <a:ext cx="11454781" cy="3877046"/>
          </a:xfrm>
          <a:prstGeom prst="rect">
            <a:avLst/>
          </a:prstGeom>
        </p:spPr>
      </p:pic>
      <p:grpSp>
        <p:nvGrpSpPr>
          <p:cNvPr id="9" name="Group 8">
            <a:extLst>
              <a:ext uri="{FF2B5EF4-FFF2-40B4-BE49-F238E27FC236}">
                <a16:creationId xmlns:a16="http://schemas.microsoft.com/office/drawing/2014/main" id="{5EA54988-A4BE-F545-B1F6-6F899CBB11CC}"/>
              </a:ext>
            </a:extLst>
          </p:cNvPr>
          <p:cNvGrpSpPr/>
          <p:nvPr/>
        </p:nvGrpSpPr>
        <p:grpSpPr>
          <a:xfrm>
            <a:off x="9855671" y="0"/>
            <a:ext cx="2266660" cy="967957"/>
            <a:chOff x="9281160" y="4606604"/>
            <a:chExt cx="2266660" cy="967957"/>
          </a:xfrm>
        </p:grpSpPr>
        <p:sp>
          <p:nvSpPr>
            <p:cNvPr id="10" name="Rectangle 9">
              <a:extLst>
                <a:ext uri="{FF2B5EF4-FFF2-40B4-BE49-F238E27FC236}">
                  <a16:creationId xmlns:a16="http://schemas.microsoft.com/office/drawing/2014/main" id="{F04D3635-793B-4445-9513-6DA29B8D51B4}"/>
                </a:ext>
              </a:extLst>
            </p:cNvPr>
            <p:cNvSpPr>
              <a:spLocks noChangeAspect="1"/>
            </p:cNvSpPr>
            <p:nvPr/>
          </p:nvSpPr>
          <p:spPr>
            <a:xfrm>
              <a:off x="9281160" y="5214136"/>
              <a:ext cx="274320" cy="27432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E1F8445-AC4A-744E-A66C-C33B7E901450}"/>
                </a:ext>
              </a:extLst>
            </p:cNvPr>
            <p:cNvSpPr>
              <a:spLocks noChangeAspect="1"/>
            </p:cNvSpPr>
            <p:nvPr/>
          </p:nvSpPr>
          <p:spPr>
            <a:xfrm>
              <a:off x="9281160" y="4781426"/>
              <a:ext cx="274320" cy="2743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75CDEC9A-DE53-F246-882A-640F8898BAE7}"/>
                </a:ext>
              </a:extLst>
            </p:cNvPr>
            <p:cNvSpPr txBox="1"/>
            <p:nvPr/>
          </p:nvSpPr>
          <p:spPr>
            <a:xfrm>
              <a:off x="9555480" y="4606604"/>
              <a:ext cx="1992340" cy="967957"/>
            </a:xfrm>
            <a:prstGeom prst="rect">
              <a:avLst/>
            </a:prstGeom>
            <a:noFill/>
          </p:spPr>
          <p:txBody>
            <a:bodyPr wrap="none" rtlCol="0">
              <a:spAutoFit/>
            </a:bodyPr>
            <a:lstStyle/>
            <a:p>
              <a:pPr>
                <a:lnSpc>
                  <a:spcPct val="150000"/>
                </a:lnSpc>
              </a:pPr>
              <a:r>
                <a:rPr lang="en-US" sz="2000" dirty="0"/>
                <a:t>git command line</a:t>
              </a:r>
            </a:p>
            <a:p>
              <a:pPr>
                <a:lnSpc>
                  <a:spcPct val="150000"/>
                </a:lnSpc>
              </a:pPr>
              <a:r>
                <a:rPr lang="en-US" sz="2000" dirty="0"/>
                <a:t>key terms</a:t>
              </a:r>
            </a:p>
          </p:txBody>
        </p:sp>
      </p:grpSp>
      <p:sp>
        <p:nvSpPr>
          <p:cNvPr id="13" name="Rectangle 12">
            <a:extLst>
              <a:ext uri="{FF2B5EF4-FFF2-40B4-BE49-F238E27FC236}">
                <a16:creationId xmlns:a16="http://schemas.microsoft.com/office/drawing/2014/main" id="{B704E53A-83F9-5343-83F2-AA13BBC48CF1}"/>
              </a:ext>
            </a:extLst>
          </p:cNvPr>
          <p:cNvSpPr/>
          <p:nvPr/>
        </p:nvSpPr>
        <p:spPr>
          <a:xfrm>
            <a:off x="8856617" y="3683726"/>
            <a:ext cx="783772" cy="339634"/>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32647625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180</TotalTime>
  <Words>1374</Words>
  <Application>Microsoft Macintosh PowerPoint</Application>
  <PresentationFormat>Widescreen</PresentationFormat>
  <Paragraphs>109</Paragraphs>
  <Slides>19</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vt:i4>
      </vt:variant>
    </vt:vector>
  </HeadingPairs>
  <TitlesOfParts>
    <vt:vector size="24" baseType="lpstr">
      <vt:lpstr>Arial</vt:lpstr>
      <vt:lpstr>Calibri</vt:lpstr>
      <vt:lpstr>Calibri Light</vt:lpstr>
      <vt:lpstr>Courier New</vt:lpstr>
      <vt:lpstr>Office Theme</vt:lpstr>
      <vt:lpstr>Version control with  git and GitHub </vt:lpstr>
      <vt:lpstr>An introduction to git tools to help you collaborate across space and time</vt:lpstr>
      <vt:lpstr>Version control</vt:lpstr>
      <vt:lpstr>PowerPoint Presentation</vt:lpstr>
      <vt:lpstr>Distributed version control</vt:lpstr>
      <vt:lpstr>Collaborate with yourself in git</vt:lpstr>
      <vt:lpstr>Collaborate over time</vt:lpstr>
      <vt:lpstr>Collaborate over time</vt:lpstr>
      <vt:lpstr>Collaborate over space</vt:lpstr>
      <vt:lpstr>Collaborate over space</vt:lpstr>
      <vt:lpstr>Collaborate with others</vt:lpstr>
      <vt:lpstr>Collaborate with others</vt:lpstr>
      <vt:lpstr>A GUI is nice…</vt:lpstr>
      <vt:lpstr>Share with the world!</vt:lpstr>
      <vt:lpstr>Share with the world!</vt:lpstr>
      <vt:lpstr>git and GitHub limitations</vt:lpstr>
      <vt:lpstr>Questions?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Kim Dill-McFarland</dc:creator>
  <cp:lastModifiedBy>Kim Dill-McFarland</cp:lastModifiedBy>
  <cp:revision>24</cp:revision>
  <dcterms:created xsi:type="dcterms:W3CDTF">2020-12-14T22:18:07Z</dcterms:created>
  <dcterms:modified xsi:type="dcterms:W3CDTF">2021-01-14T21:02:12Z</dcterms:modified>
</cp:coreProperties>
</file>